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1" r:id="rId1"/>
  </p:sldMasterIdLst>
  <p:notesMasterIdLst>
    <p:notesMasterId r:id="rId21"/>
  </p:notesMasterIdLst>
  <p:handoutMasterIdLst>
    <p:handoutMasterId r:id="rId22"/>
  </p:handoutMasterIdLst>
  <p:sldIdLst>
    <p:sldId id="259" r:id="rId2"/>
    <p:sldId id="260" r:id="rId3"/>
    <p:sldId id="340" r:id="rId4"/>
    <p:sldId id="416" r:id="rId5"/>
    <p:sldId id="419" r:id="rId6"/>
    <p:sldId id="418" r:id="rId7"/>
    <p:sldId id="346" r:id="rId8"/>
    <p:sldId id="420" r:id="rId9"/>
    <p:sldId id="421" r:id="rId10"/>
    <p:sldId id="422" r:id="rId11"/>
    <p:sldId id="423" r:id="rId12"/>
    <p:sldId id="424" r:id="rId13"/>
    <p:sldId id="348" r:id="rId14"/>
    <p:sldId id="406" r:id="rId15"/>
    <p:sldId id="400" r:id="rId16"/>
    <p:sldId id="425" r:id="rId17"/>
    <p:sldId id="350" r:id="rId18"/>
    <p:sldId id="411" r:id="rId19"/>
    <p:sldId id="415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 userDrawn="1">
          <p15:clr>
            <a:srgbClr val="A4A3A4"/>
          </p15:clr>
        </p15:guide>
        <p15:guide id="2" pos="383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57">
          <p15:clr>
            <a:srgbClr val="A4A3A4"/>
          </p15:clr>
        </p15:guide>
        <p15:guide id="2" pos="38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0000"/>
    <a:srgbClr val="FE0000"/>
    <a:srgbClr val="083486"/>
    <a:srgbClr val="FFB11A"/>
    <a:srgbClr val="FFDC67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33" autoAdjust="0"/>
    <p:restoredTop sz="88889" autoAdjust="0"/>
  </p:normalViewPr>
  <p:slideViewPr>
    <p:cSldViewPr snapToGrid="0" snapToObjects="1" showGuides="1">
      <p:cViewPr varScale="1">
        <p:scale>
          <a:sx n="67" d="100"/>
          <a:sy n="67" d="100"/>
        </p:scale>
        <p:origin x="276" y="72"/>
      </p:cViewPr>
      <p:guideLst>
        <p:guide orient="horz" pos="2157"/>
        <p:guide pos="38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1" d="100"/>
          <a:sy n="121" d="100"/>
        </p:scale>
        <p:origin x="5072" y="176"/>
      </p:cViewPr>
      <p:guideLst>
        <p:guide orient="horz" pos="2157"/>
        <p:guide pos="38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F7DC8E5-518B-B844-8AFB-6138BA9A45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02BC96-2569-1E47-9CC8-C432D61173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1D02ED-AB60-1146-B810-37D04719C00C}" type="datetimeFigureOut">
              <a:rPr kumimoji="1" lang="ko-KR" altLang="en-US" smtClean="0"/>
              <a:pPr/>
              <a:t>2021-01-11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3A96D-1584-EA48-B2BB-8BF7186DC4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E1FB54-431F-D746-BB23-DCDB0D14B6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B47E1-FB9F-5742-AEB0-90D6B9612930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2970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jpeg>
</file>

<file path=ppt/media/image4.jpeg>
</file>

<file path=ppt/media/image5.jpe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BFCC2-75FE-9347-A155-69776C04C6EA}" type="datetimeFigureOut">
              <a:rPr kumimoji="1" lang="ko-KR" altLang="en-US" smtClean="0"/>
              <a:pPr/>
              <a:t>2021-01-11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C0143-43CC-3944-A7FC-88D983593444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497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pPr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462354"/>
      </p:ext>
    </p:extLst>
  </p:cSld>
  <p:clrMapOvr>
    <a:masterClrMapping/>
  </p:clrMapOvr>
</p:notes>
</file>

<file path=ppt/notesSlides/notesSlide10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11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2470197617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1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12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2271964010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pPr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1702127"/>
      </p:ext>
    </p:extLst>
  </p:cSld>
  <p:clrMapOvr>
    <a:masterClrMapping/>
  </p:clrMapOvr>
</p:notes>
</file>

<file path=ppt/notesSlides/notesSlide13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14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2063597397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4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lang="ko-KR" altLang="en-US"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15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1549016493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5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lang="ko-KR" altLang="en-US"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16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3026064333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pPr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9372752"/>
      </p:ext>
    </p:extLst>
  </p:cSld>
  <p:clrMapOvr>
    <a:masterClrMapping/>
  </p:clrMapOvr>
</p:notes>
</file>

<file path=ppt/notesSlides/notesSlide17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lang="ko-KR" altLang="en-US"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18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3478404702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pPr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042082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pPr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9197284"/>
      </p:ext>
    </p:extLst>
  </p:cSld>
  <p:clrMapOvr>
    <a:masterClrMapping/>
  </p:clrMapOvr>
</p:notes>
</file>

<file path=ppt/notesSlides/notesSlide3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4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581028441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4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5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1762448182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5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6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363738642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pPr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32626163"/>
      </p:ext>
    </p:extLst>
  </p:cSld>
  <p:clrMapOvr>
    <a:masterClrMapping/>
  </p:clrMapOvr>
</p:notes>
</file>

<file path=ppt/notesSlides/notesSlide7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8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2256627191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8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9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4186680497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9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defTabSz="50800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defTabSz="508000">
                  <a:buFontTx/>
                  <a:buNone/>
                </a:pPr>
                <a:endParaRPr dirty="0"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5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defTabSz="508000">
                  <a:buFontTx/>
                  <a:buNone/>
                </a:pPr>
                <a:fld id="{B9320F77-B9A0-41C5-862A-B4B631284C64}" type="slidenum">
                  <a:rPr lang="ko-KR" altLang="en-US"/>
                  <a:t>10</a:t>
                </a:fld>
                <a:endParaRPr lang="ko-KR" altLang="en-US"/>
              </a:p>
            </p:txBody>
          </p:sp>
        </p:spTree>
        <p:extLst>
          <p:ext uri="{BB962C8B-B14F-4D97-AF65-F5344CB8AC3E}">
            <p14:creationId val="3768114810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921" y="5323438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1A6465-DD89-2D41-B90C-863A5ACA20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88F95ED-5F71-0D4E-A4D1-48CDEA1509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921" y="114036"/>
            <a:ext cx="395681" cy="3948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468FF0-CBC5-6948-B371-BDA4F3D610B4}"/>
              </a:ext>
            </a:extLst>
          </p:cNvPr>
          <p:cNvSpPr txBox="1"/>
          <p:nvPr userDrawn="1"/>
        </p:nvSpPr>
        <p:spPr>
          <a:xfrm>
            <a:off x="486602" y="152070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1A51A631-FD00-7049-AFDF-E51772332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607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0C5C4E-FB45-1C47-AE72-F4E8831C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CD1508-6B5A-FD4C-A8EC-0C37C0B5A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A3D7BD-DBE7-3241-83A9-4F7BB0D0D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9BA6B7-CF46-BF4E-942F-F3E00B676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5724B8-0670-A347-A2D7-06DFF4CC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E6C045-BB16-A146-9A21-096B823E4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02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871114-3FAD-6E4F-9C06-A89B39CB3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07B3350-9826-5543-AD5E-FAB9D3348F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E7E009-7174-264B-B5F2-9CE5108B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D543B9-73E6-C940-A143-E781FBFF5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ABB49D-01D4-4C43-B3A4-6316BDE54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C22DEE-1338-DD48-8D70-408CC0ADF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9620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0CF540-462D-DF49-BC9A-36922D9BA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4CA8D-3DCD-D941-A11C-9E10F0439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5F2192-8AA0-7740-8002-0C7984A7A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28029D-90FF-0042-9A75-AD5073B32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A81F19-5A72-384F-B476-AD06F0CC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7222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EF0A3E-46FF-414E-BEBE-E70E32ABB7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E98D69-70F2-8947-BBF7-BC8FA7746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2AF917-E762-7B4A-AE5D-EA64E2DEE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1F184D-6B98-4D44-87DD-445E9AEBD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DBB8CE-F318-BE47-818F-DF07E53A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389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387D7DE-1B89-9D4D-B194-AC3EE165D4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7078"/>
            <a:ext cx="12191999" cy="599922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AAD9F9A-1F96-EE43-AD77-3DF017354DB2}"/>
              </a:ext>
            </a:extLst>
          </p:cNvPr>
          <p:cNvSpPr/>
          <p:nvPr userDrawn="1"/>
        </p:nvSpPr>
        <p:spPr>
          <a:xfrm>
            <a:off x="0" y="477078"/>
            <a:ext cx="12192000" cy="5999222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9948" y="5226334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13EB84C-38B6-324A-899E-C84C00B6AC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11560" y="47129"/>
            <a:ext cx="395681" cy="3948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AF677ED-D2EC-BB49-B0E9-72F06CCF80F6}"/>
              </a:ext>
            </a:extLst>
          </p:cNvPr>
          <p:cNvSpPr txBox="1"/>
          <p:nvPr userDrawn="1"/>
        </p:nvSpPr>
        <p:spPr>
          <a:xfrm>
            <a:off x="9907241" y="85163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A29191C-E9FA-6345-95AF-4D270BD000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88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9843C-A0EB-874A-B691-669214E3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A7A330-B061-A746-BC91-4E9EA3E4F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B97D6D-B766-F449-836E-C4201A0B0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D9B6C4-1533-4341-9AA3-74880C65E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1D0CF3-FB10-BA48-ADC7-D5A6C77E8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383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95408-4534-524A-8CB2-0CA31B55B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22D8AB-3529-C84E-AF22-91E51F2F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6A966D-B895-2A4F-BB7F-324F45F9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91B9CE-4A21-E04E-BD7E-312D86180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FC42DD-FF4F-BB47-9339-F67CCC93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8716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38AC9-D777-FE4B-8B5D-6EBA34FC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285DE1-7A1F-8D42-AB87-4161E2F28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24C6AB-E1C7-5045-B728-3B4E80BDC3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266976-95A6-AB45-92F2-45A2BB96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13CAA0-2E0C-0740-9812-8EAD4A80A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EBDE8C-60B5-694C-8BB9-5639DE634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7029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53743-C736-C04B-AD86-AFA339EF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A95CE9-0443-B74D-AA39-60110E0F9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EF5381-B4FF-7944-AE94-F4406ACA4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C37236-4106-8E43-9A0F-BE15AD761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2C244D-DF9E-3541-93DA-5C2C195E02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76D6F8-E7D0-2A45-841E-CFBEFD36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5AEE90-EE56-1C46-AC00-A585C24F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EDE480-0C13-DB4B-91E5-C4C3568BF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0895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D0A98-9713-1546-85B2-980BBD97C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6" y="105962"/>
            <a:ext cx="8876963" cy="365125"/>
          </a:xfrm>
        </p:spPr>
        <p:txBody>
          <a:bodyPr anchor="ctr">
            <a:normAutofit/>
          </a:bodyPr>
          <a:lstStyle>
            <a:lvl1pPr>
              <a:defRPr sz="2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E417EA-B8EE-7143-BA3E-5D414D8A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211"/>
            <a:ext cx="2743200" cy="2958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B51E04B2-50B1-F345-A5F2-9019B6DE1370}"/>
              </a:ext>
            </a:extLst>
          </p:cNvPr>
          <p:cNvCxnSpPr>
            <a:cxnSpLocks/>
          </p:cNvCxnSpPr>
          <p:nvPr userDrawn="1"/>
        </p:nvCxnSpPr>
        <p:spPr>
          <a:xfrm>
            <a:off x="0" y="538843"/>
            <a:ext cx="451485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F31237ED-2E43-E247-870D-A9BD16A03A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96603"/>
            <a:ext cx="395681" cy="394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317CD0-29D3-514E-8DDF-4AFA937C4732}"/>
              </a:ext>
            </a:extLst>
          </p:cNvPr>
          <p:cNvSpPr txBox="1"/>
          <p:nvPr userDrawn="1"/>
        </p:nvSpPr>
        <p:spPr>
          <a:xfrm>
            <a:off x="9928367" y="134637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B0CFBD1-9027-854A-97B6-2125F783E1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6021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05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62AEC8-454F-A54A-A400-44751CB7C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5A667E6-5B21-FA40-B6EC-563CB8C57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8375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4DF94C-45EA-5948-8AA6-73836A826F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39455"/>
            <a:ext cx="395681" cy="394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0474C2-40AE-F74C-830F-BEE8D5A9F447}"/>
              </a:ext>
            </a:extLst>
          </p:cNvPr>
          <p:cNvSpPr txBox="1"/>
          <p:nvPr userDrawn="1"/>
        </p:nvSpPr>
        <p:spPr>
          <a:xfrm>
            <a:off x="9928367" y="77489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33C817AD-2FEF-BE41-B460-CDDB2BF657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106" y="6562139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446568-00BF-B648-904D-6DD7AB632C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A2FFFE-8A52-E048-8502-A7B994EC867A}"/>
              </a:ext>
            </a:extLst>
          </p:cNvPr>
          <p:cNvSpPr txBox="1"/>
          <p:nvPr userDrawn="1"/>
        </p:nvSpPr>
        <p:spPr>
          <a:xfrm>
            <a:off x="6591444" y="724277"/>
            <a:ext cx="1544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/>
              <a:t>Content</a:t>
            </a:r>
            <a:endParaRPr kumimoji="1" lang="ko-KR" altLang="en-US" sz="2800" b="1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3993C93-8954-6944-9C05-C1210655B9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83262" y="1359602"/>
            <a:ext cx="4508500" cy="4449763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lt"/>
              <a:buAutoNum type="arabicPeriod"/>
              <a:defRPr/>
            </a:lvl2pPr>
            <a:lvl3pPr marL="1371600" indent="-4572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4262070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FAB072-4FBE-564A-8853-71D540F70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E07ED-FD7C-354D-96D8-4A969F641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0B2EE-E8B5-2849-94D5-6BC97BB91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061E-6307-C445-AA37-12801B0B4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4AC0DC-1CAD-A841-BD24-64B821F95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726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805" y="2783840"/>
            <a:ext cx="11555095" cy="640080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defTabSz="508000">
              <a:buFontTx/>
              <a:buNone/>
            </a:pPr>
            <a:r>
              <a:rPr lang="en-US" altLang="ko-KR" sz="2400" dirty="0"/>
              <a:t>Performance comparison and analysis of Linux block I/O schedulers on SSD</a:t>
            </a:r>
            <a:endParaRPr lang="ko-KR" altLang="en-US" sz="2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305"/>
            <a:ext cx="5938520" cy="972820"/>
          </a:xfrm>
        </p:spPr>
        <p:txBody>
          <a:bodyPr/>
          <a:lstStyle/>
          <a:p>
            <a:r>
              <a:rPr kumimoji="1" lang="en-US" altLang="ko-KR" dirty="0"/>
              <a:t>2020. 01. 12</a:t>
            </a:r>
          </a:p>
          <a:p>
            <a:r>
              <a:rPr kumimoji="1" lang="en-US" altLang="ko-KR" dirty="0"/>
              <a:t>Presentation by Lee, </a:t>
            </a:r>
            <a:r>
              <a:rPr kumimoji="1" lang="en-US" altLang="ko-KR" dirty="0" err="1"/>
              <a:t>Sounghyoun</a:t>
            </a:r>
            <a:endParaRPr kumimoji="1" lang="en-US" altLang="ko-KR" dirty="0"/>
          </a:p>
          <a:p>
            <a:r>
              <a:rPr kumimoji="1" lang="en-US" altLang="ko-KR" dirty="0"/>
              <a:t>leesh812@dankook.ac.kr</a:t>
            </a:r>
            <a:endParaRPr kumimoji="1"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39429C1C-87C0-3B47-91E7-E27A021261E3}"/>
              </a:ext>
            </a:extLst>
          </p:cNvPr>
          <p:cNvSpPr txBox="1">
            <a:spLocks/>
          </p:cNvSpPr>
          <p:nvPr/>
        </p:nvSpPr>
        <p:spPr>
          <a:xfrm>
            <a:off x="111125" y="3194685"/>
            <a:ext cx="6751320" cy="39814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>
            <a:lvl1pPr marL="0" indent="0" algn="r" defTabSz="91440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508000">
              <a:buFontTx/>
              <a:buNone/>
            </a:pPr>
            <a:r>
              <a:rPr lang="en-US" altLang="ko-KR" dirty="0" err="1">
                <a:solidFill>
                  <a:schemeClr val="bg1"/>
                </a:solidFill>
              </a:rPr>
              <a:t>Yunus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Ozen</a:t>
            </a:r>
            <a:r>
              <a:rPr lang="en-US" altLang="ko-KR" dirty="0">
                <a:solidFill>
                  <a:schemeClr val="bg1"/>
                </a:solidFill>
              </a:rPr>
              <a:t>, Abdullah Yildirim</a:t>
            </a:r>
            <a:r>
              <a:rPr lang="ko-KR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528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4470" cy="29718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 smtClean="0">
                <a:latin typeface="맑은 고딕" charset="0"/>
                <a:ea typeface="맑은 고딕" charset="0"/>
                <a:cs typeface="+mn-cs"/>
              </a:rPr>
              <a:t>10</a:t>
            </a:fld>
            <a:endParaRPr lang="ko-KR" altLang="en-US" sz="1000" dirty="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8" name="제목 14">
            <a:extLst>
              <a:ext uri="{FF2B5EF4-FFF2-40B4-BE49-F238E27FC236}">
                <a16:creationId xmlns:a16="http://schemas.microsoft.com/office/drawing/2014/main" id="{350F076C-463E-4342-9BFE-E2CCB3D7F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" y="106363"/>
            <a:ext cx="8877300" cy="365125"/>
          </a:xfrm>
        </p:spPr>
        <p:txBody>
          <a:bodyPr vert="horz" wrap="square" lIns="91440" tIns="45720" rIns="91440" bIns="45720" numCol="1" anchor="ctr">
            <a:normAutofit fontScale="90000"/>
          </a:bodyPr>
          <a:lstStyle/>
          <a:p>
            <a:pPr marL="0" indent="0" defTabSz="508000">
              <a:buFontTx/>
              <a:buNone/>
            </a:pPr>
            <a:r>
              <a:rPr lang="en-US" altLang="ko-KR"/>
              <a:t>2. Scheduler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B8A577-D6F2-477B-9F72-CC439695AE70}"/>
              </a:ext>
            </a:extLst>
          </p:cNvPr>
          <p:cNvSpPr/>
          <p:nvPr/>
        </p:nvSpPr>
        <p:spPr>
          <a:xfrm>
            <a:off x="898732" y="1363825"/>
            <a:ext cx="3954133" cy="958071"/>
          </a:xfrm>
          <a:prstGeom prst="rect">
            <a:avLst/>
          </a:prstGeom>
          <a:solidFill>
            <a:schemeClr val="bg2">
              <a:alpha val="10000"/>
            </a:schemeClr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>
                <a:solidFill>
                  <a:schemeClr val="tx1">
                    <a:alpha val="10000"/>
                  </a:schemeClr>
                </a:solidFill>
              </a:rPr>
              <a:t>Deadline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628A1C-6BCA-43BC-B1A9-06DE94F38CE5}"/>
              </a:ext>
            </a:extLst>
          </p:cNvPr>
          <p:cNvSpPr/>
          <p:nvPr/>
        </p:nvSpPr>
        <p:spPr>
          <a:xfrm>
            <a:off x="898732" y="2527956"/>
            <a:ext cx="3954133" cy="958071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>
                <a:solidFill>
                  <a:schemeClr val="tx1"/>
                </a:solidFill>
              </a:rPr>
              <a:t>CFQ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9EBE649-724A-4595-B37D-B66C4A2E00EE}"/>
              </a:ext>
            </a:extLst>
          </p:cNvPr>
          <p:cNvSpPr/>
          <p:nvPr/>
        </p:nvSpPr>
        <p:spPr>
          <a:xfrm>
            <a:off x="898731" y="3692087"/>
            <a:ext cx="3954133" cy="958071"/>
          </a:xfrm>
          <a:prstGeom prst="rect">
            <a:avLst/>
          </a:prstGeom>
          <a:solidFill>
            <a:schemeClr val="bg2">
              <a:alpha val="10000"/>
            </a:schemeClr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>
                <a:solidFill>
                  <a:schemeClr val="tx1">
                    <a:alpha val="10000"/>
                  </a:schemeClr>
                </a:solidFill>
              </a:rPr>
              <a:t>NOOP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7FA768-4CE5-4F06-A63D-0B25B745B0C2}"/>
              </a:ext>
            </a:extLst>
          </p:cNvPr>
          <p:cNvSpPr/>
          <p:nvPr/>
        </p:nvSpPr>
        <p:spPr>
          <a:xfrm>
            <a:off x="898730" y="4856218"/>
            <a:ext cx="3954133" cy="958071"/>
          </a:xfrm>
          <a:prstGeom prst="rect">
            <a:avLst/>
          </a:prstGeom>
          <a:solidFill>
            <a:schemeClr val="bg2">
              <a:alpha val="10000"/>
            </a:schemeClr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>
                <a:solidFill>
                  <a:schemeClr val="tx1">
                    <a:alpha val="10000"/>
                  </a:schemeClr>
                </a:solidFill>
              </a:rPr>
              <a:t>BFQ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9" name="Rect 0">
            <a:extLst>
              <a:ext uri="{FF2B5EF4-FFF2-40B4-BE49-F238E27FC236}">
                <a16:creationId xmlns:a16="http://schemas.microsoft.com/office/drawing/2014/main" id="{07C1078F-600C-4751-897D-E4E55591185C}"/>
              </a:ext>
            </a:extLst>
          </p:cNvPr>
          <p:cNvSpPr txBox="1">
            <a:spLocks/>
          </p:cNvSpPr>
          <p:nvPr/>
        </p:nvSpPr>
        <p:spPr>
          <a:xfrm>
            <a:off x="5925723" y="1010942"/>
            <a:ext cx="5764253" cy="276923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defTabSz="508000" hangingPunct="1"/>
            <a:endParaRPr lang="ko-KR" altLang="en-US" sz="1800" b="1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r>
              <a:rPr lang="en-US" altLang="ko-KR" sz="2800" b="1" dirty="0">
                <a:latin typeface="맑은 고딕" charset="0"/>
                <a:ea typeface="맑은 고딕" charset="0"/>
              </a:rPr>
              <a:t>CFQ I/O schedular</a:t>
            </a:r>
          </a:p>
          <a:p>
            <a:pPr marL="0" indent="0" defTabSz="508000" hangingPunct="1"/>
            <a:endParaRPr lang="ko-KR" altLang="en-US" sz="1800" dirty="0">
              <a:latin typeface="맑은 고딕" charset="0"/>
              <a:ea typeface="맑은 고딕" charset="0"/>
            </a:endParaRPr>
          </a:p>
          <a:p>
            <a:pPr marL="742950" lvl="1" indent="-285750" defTabSz="5080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맑은 고딕" charset="0"/>
                <a:ea typeface="맑은 고딕" charset="0"/>
              </a:rPr>
              <a:t>프로세스 별 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I/O </a:t>
            </a:r>
            <a:r>
              <a:rPr lang="ko-KR" altLang="en-US" sz="2000" dirty="0">
                <a:latin typeface="맑은 고딕" charset="0"/>
                <a:ea typeface="맑은 고딕" charset="0"/>
              </a:rPr>
              <a:t>대역폭을 균등하게 분배</a:t>
            </a:r>
            <a:endParaRPr lang="en-US" altLang="ko-KR" sz="2000" dirty="0">
              <a:latin typeface="맑은 고딕" charset="0"/>
              <a:ea typeface="맑은 고딕" charset="0"/>
            </a:endParaRPr>
          </a:p>
          <a:p>
            <a:pPr lvl="1" defTabSz="508000"/>
            <a:endParaRPr lang="ko-KR" altLang="en-US" sz="2000" dirty="0">
              <a:latin typeface="맑은 고딕" charset="0"/>
              <a:ea typeface="맑은 고딕" charset="0"/>
            </a:endParaRPr>
          </a:p>
          <a:p>
            <a:pPr lvl="1" defTabSz="508000"/>
            <a:endParaRPr lang="ko-KR" altLang="en-US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endParaRPr lang="ko-KR" altLang="en-US" sz="1800" b="0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endParaRPr lang="ko-KR" altLang="en-US" sz="1800" dirty="0">
              <a:latin typeface="맑은 고딕" charset="0"/>
              <a:ea typeface="맑은 고딕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933865F-E80E-4486-9611-726CD08D4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721" y="2805952"/>
            <a:ext cx="5764253" cy="304110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84165D8-27F8-4391-B985-A39E003AD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718" y="2828363"/>
            <a:ext cx="5764257" cy="304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732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4470" cy="29718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11</a:t>
            </a:fld>
            <a:endParaRPr lang="ko-KR" altLang="en-US" sz="10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8" name="제목 14">
            <a:extLst>
              <a:ext uri="{FF2B5EF4-FFF2-40B4-BE49-F238E27FC236}">
                <a16:creationId xmlns:a16="http://schemas.microsoft.com/office/drawing/2014/main" id="{350F076C-463E-4342-9BFE-E2CCB3D7F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" y="106363"/>
            <a:ext cx="8877300" cy="365125"/>
          </a:xfrm>
        </p:spPr>
        <p:txBody>
          <a:bodyPr vert="horz" wrap="square" lIns="91440" tIns="45720" rIns="91440" bIns="45720" numCol="1" anchor="ctr">
            <a:normAutofit fontScale="90000"/>
          </a:bodyPr>
          <a:lstStyle/>
          <a:p>
            <a:pPr marL="0" indent="0" defTabSz="508000">
              <a:buFontTx/>
              <a:buNone/>
            </a:pPr>
            <a:r>
              <a:rPr lang="en-US" altLang="ko-KR" dirty="0"/>
              <a:t>2. Scheduler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B8A577-D6F2-477B-9F72-CC439695AE70}"/>
              </a:ext>
            </a:extLst>
          </p:cNvPr>
          <p:cNvSpPr/>
          <p:nvPr/>
        </p:nvSpPr>
        <p:spPr>
          <a:xfrm>
            <a:off x="898732" y="1363825"/>
            <a:ext cx="3954133" cy="958071"/>
          </a:xfrm>
          <a:prstGeom prst="rect">
            <a:avLst/>
          </a:prstGeom>
          <a:solidFill>
            <a:schemeClr val="bg2">
              <a:alpha val="10000"/>
            </a:schemeClr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>
                    <a:alpha val="10000"/>
                  </a:schemeClr>
                </a:solidFill>
              </a:rPr>
              <a:t>Deadline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628A1C-6BCA-43BC-B1A9-06DE94F38CE5}"/>
              </a:ext>
            </a:extLst>
          </p:cNvPr>
          <p:cNvSpPr/>
          <p:nvPr/>
        </p:nvSpPr>
        <p:spPr>
          <a:xfrm>
            <a:off x="898732" y="2527956"/>
            <a:ext cx="3954133" cy="958071"/>
          </a:xfrm>
          <a:prstGeom prst="rect">
            <a:avLst/>
          </a:prstGeom>
          <a:solidFill>
            <a:schemeClr val="bg2">
              <a:alpha val="10000"/>
            </a:schemeClr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>
                    <a:alpha val="10000"/>
                  </a:schemeClr>
                </a:solidFill>
              </a:rPr>
              <a:t>CFQ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9EBE649-724A-4595-B37D-B66C4A2E00EE}"/>
              </a:ext>
            </a:extLst>
          </p:cNvPr>
          <p:cNvSpPr/>
          <p:nvPr/>
        </p:nvSpPr>
        <p:spPr>
          <a:xfrm>
            <a:off x="898731" y="3692087"/>
            <a:ext cx="3954133" cy="958071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</a:rPr>
              <a:t>NOOP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7FA768-4CE5-4F06-A63D-0B25B745B0C2}"/>
              </a:ext>
            </a:extLst>
          </p:cNvPr>
          <p:cNvSpPr/>
          <p:nvPr/>
        </p:nvSpPr>
        <p:spPr>
          <a:xfrm>
            <a:off x="898730" y="4856218"/>
            <a:ext cx="3954133" cy="958071"/>
          </a:xfrm>
          <a:prstGeom prst="rect">
            <a:avLst/>
          </a:prstGeom>
          <a:solidFill>
            <a:schemeClr val="bg2">
              <a:alpha val="10000"/>
            </a:schemeClr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>
                    <a:alpha val="10000"/>
                  </a:schemeClr>
                </a:solidFill>
              </a:rPr>
              <a:t>BFQ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9" name="Rect 0">
            <a:extLst>
              <a:ext uri="{FF2B5EF4-FFF2-40B4-BE49-F238E27FC236}">
                <a16:creationId xmlns:a16="http://schemas.microsoft.com/office/drawing/2014/main" id="{51543BD1-E9C4-44C7-B139-146F35B3F94D}"/>
              </a:ext>
            </a:extLst>
          </p:cNvPr>
          <p:cNvSpPr txBox="1">
            <a:spLocks/>
          </p:cNvSpPr>
          <p:nvPr/>
        </p:nvSpPr>
        <p:spPr>
          <a:xfrm>
            <a:off x="5925723" y="1010942"/>
            <a:ext cx="5764253" cy="276923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defTabSz="508000" hangingPunct="1"/>
            <a:endParaRPr lang="ko-KR" altLang="en-US" sz="1800" b="1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r>
              <a:rPr lang="en-US" altLang="ko-KR" sz="2800" b="1" dirty="0">
                <a:latin typeface="맑은 고딕" charset="0"/>
                <a:ea typeface="맑은 고딕" charset="0"/>
              </a:rPr>
              <a:t>NOOP I/O schedular</a:t>
            </a:r>
          </a:p>
          <a:p>
            <a:pPr marL="0" indent="0" defTabSz="508000" hangingPunct="1"/>
            <a:endParaRPr lang="ko-KR" altLang="en-US" sz="1800" dirty="0">
              <a:latin typeface="맑은 고딕" charset="0"/>
              <a:ea typeface="맑은 고딕" charset="0"/>
            </a:endParaRPr>
          </a:p>
          <a:p>
            <a:pPr marL="742950" lvl="1" indent="-285750" defTabSz="5080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맑은 고딕" charset="0"/>
                <a:ea typeface="맑은 고딕" charset="0"/>
              </a:rPr>
              <a:t>거의 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FIFO </a:t>
            </a:r>
            <a:r>
              <a:rPr lang="ko-KR" altLang="en-US" sz="2000" dirty="0">
                <a:latin typeface="맑은 고딕" charset="0"/>
                <a:ea typeface="맑은 고딕" charset="0"/>
              </a:rPr>
              <a:t>상태로 진행</a:t>
            </a:r>
            <a:endParaRPr lang="en-US" altLang="ko-KR" sz="2000" dirty="0">
              <a:latin typeface="맑은 고딕" charset="0"/>
              <a:ea typeface="맑은 고딕" charset="0"/>
            </a:endParaRPr>
          </a:p>
          <a:p>
            <a:pPr lvl="1" defTabSz="508000"/>
            <a:endParaRPr lang="ko-KR" altLang="en-US" sz="2000" dirty="0">
              <a:latin typeface="맑은 고딕" charset="0"/>
              <a:ea typeface="맑은 고딕" charset="0"/>
            </a:endParaRPr>
          </a:p>
          <a:p>
            <a:pPr lvl="1" defTabSz="508000"/>
            <a:endParaRPr lang="ko-KR" altLang="en-US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endParaRPr lang="ko-KR" altLang="en-US" sz="1800" b="0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endParaRPr lang="ko-KR" altLang="en-US" sz="1800" dirty="0">
              <a:latin typeface="맑은 고딕" charset="0"/>
              <a:ea typeface="맑은 고딕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51AF2B8-36C3-4805-A452-6ADF459B1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721" y="2805952"/>
            <a:ext cx="5764253" cy="304110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0A1E1BD-199C-4132-BC9A-1C6338A4CE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718" y="2805953"/>
            <a:ext cx="5764253" cy="304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03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4470" cy="29718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12</a:t>
            </a:fld>
            <a:endParaRPr lang="ko-KR" altLang="en-US" sz="10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8" name="제목 14">
            <a:extLst>
              <a:ext uri="{FF2B5EF4-FFF2-40B4-BE49-F238E27FC236}">
                <a16:creationId xmlns:a16="http://schemas.microsoft.com/office/drawing/2014/main" id="{350F076C-463E-4342-9BFE-E2CCB3D7F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" y="106363"/>
            <a:ext cx="8877300" cy="365125"/>
          </a:xfrm>
        </p:spPr>
        <p:txBody>
          <a:bodyPr vert="horz" wrap="square" lIns="91440" tIns="45720" rIns="91440" bIns="45720" numCol="1" anchor="ctr">
            <a:normAutofit fontScale="90000"/>
          </a:bodyPr>
          <a:lstStyle/>
          <a:p>
            <a:pPr marL="0" indent="0" defTabSz="508000">
              <a:buFontTx/>
              <a:buNone/>
            </a:pPr>
            <a:r>
              <a:rPr lang="en-US" altLang="ko-KR" dirty="0"/>
              <a:t>2. Scheduler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B8A577-D6F2-477B-9F72-CC439695AE70}"/>
              </a:ext>
            </a:extLst>
          </p:cNvPr>
          <p:cNvSpPr/>
          <p:nvPr/>
        </p:nvSpPr>
        <p:spPr>
          <a:xfrm>
            <a:off x="898732" y="1363825"/>
            <a:ext cx="3954133" cy="958071"/>
          </a:xfrm>
          <a:prstGeom prst="rect">
            <a:avLst/>
          </a:prstGeom>
          <a:solidFill>
            <a:schemeClr val="bg2">
              <a:alpha val="10000"/>
            </a:schemeClr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>
                    <a:alpha val="10000"/>
                  </a:schemeClr>
                </a:solidFill>
              </a:rPr>
              <a:t>Deadline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628A1C-6BCA-43BC-B1A9-06DE94F38CE5}"/>
              </a:ext>
            </a:extLst>
          </p:cNvPr>
          <p:cNvSpPr/>
          <p:nvPr/>
        </p:nvSpPr>
        <p:spPr>
          <a:xfrm>
            <a:off x="898732" y="2527956"/>
            <a:ext cx="3954133" cy="958071"/>
          </a:xfrm>
          <a:prstGeom prst="rect">
            <a:avLst/>
          </a:prstGeom>
          <a:solidFill>
            <a:schemeClr val="bg2">
              <a:alpha val="10000"/>
            </a:schemeClr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>
                    <a:alpha val="10000"/>
                  </a:schemeClr>
                </a:solidFill>
              </a:rPr>
              <a:t>CFQ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9EBE649-724A-4595-B37D-B66C4A2E00EE}"/>
              </a:ext>
            </a:extLst>
          </p:cNvPr>
          <p:cNvSpPr/>
          <p:nvPr/>
        </p:nvSpPr>
        <p:spPr>
          <a:xfrm>
            <a:off x="898731" y="3692087"/>
            <a:ext cx="3954133" cy="958071"/>
          </a:xfrm>
          <a:prstGeom prst="rect">
            <a:avLst/>
          </a:prstGeom>
          <a:solidFill>
            <a:schemeClr val="bg2">
              <a:alpha val="10000"/>
            </a:schemeClr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>
                    <a:alpha val="10000"/>
                  </a:schemeClr>
                </a:solidFill>
              </a:rPr>
              <a:t>NOOP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7FA768-4CE5-4F06-A63D-0B25B745B0C2}"/>
              </a:ext>
            </a:extLst>
          </p:cNvPr>
          <p:cNvSpPr/>
          <p:nvPr/>
        </p:nvSpPr>
        <p:spPr>
          <a:xfrm>
            <a:off x="898730" y="4856218"/>
            <a:ext cx="3954133" cy="958071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</a:rPr>
              <a:t>BFQ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9" name="Rect 0">
            <a:extLst>
              <a:ext uri="{FF2B5EF4-FFF2-40B4-BE49-F238E27FC236}">
                <a16:creationId xmlns:a16="http://schemas.microsoft.com/office/drawing/2014/main" id="{3AE058FB-05A4-492F-B32C-2ED29883D78C}"/>
              </a:ext>
            </a:extLst>
          </p:cNvPr>
          <p:cNvSpPr txBox="1">
            <a:spLocks/>
          </p:cNvSpPr>
          <p:nvPr/>
        </p:nvSpPr>
        <p:spPr>
          <a:xfrm>
            <a:off x="5925723" y="1010942"/>
            <a:ext cx="5764253" cy="276923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defTabSz="508000" hangingPunct="1"/>
            <a:endParaRPr lang="ko-KR" altLang="en-US" sz="1800" b="1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r>
              <a:rPr lang="en-US" altLang="ko-KR" sz="2800" b="1" dirty="0">
                <a:latin typeface="맑은 고딕" charset="0"/>
                <a:ea typeface="맑은 고딕" charset="0"/>
              </a:rPr>
              <a:t>BFQ I/O schedular</a:t>
            </a:r>
          </a:p>
          <a:p>
            <a:pPr marL="0" indent="0" defTabSz="508000" hangingPunct="1"/>
            <a:endParaRPr lang="ko-KR" altLang="en-US" sz="1800" dirty="0">
              <a:latin typeface="맑은 고딕" charset="0"/>
              <a:ea typeface="맑은 고딕" charset="0"/>
            </a:endParaRPr>
          </a:p>
          <a:p>
            <a:pPr marL="742950" lvl="1" indent="-285750" defTabSz="5080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맑은 고딕" charset="0"/>
                <a:ea typeface="맑은 고딕" charset="0"/>
              </a:rPr>
              <a:t>CFQ</a:t>
            </a:r>
            <a:r>
              <a:rPr lang="ko-KR" altLang="en-US" sz="2000" dirty="0">
                <a:latin typeface="맑은 고딕" charset="0"/>
                <a:ea typeface="맑은 고딕" charset="0"/>
              </a:rPr>
              <a:t>기반으로 진행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, </a:t>
            </a:r>
            <a:r>
              <a:rPr lang="ko-KR" altLang="en-US" sz="2000" dirty="0">
                <a:latin typeface="맑은 고딕" charset="0"/>
                <a:ea typeface="맑은 고딕" charset="0"/>
              </a:rPr>
              <a:t>라운드 로빈을 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Time </a:t>
            </a:r>
            <a:r>
              <a:rPr lang="ko-KR" altLang="en-US" sz="2000" dirty="0">
                <a:latin typeface="맑은 고딕" charset="0"/>
                <a:ea typeface="맑은 고딕" charset="0"/>
              </a:rPr>
              <a:t>대신에 섹터 사용</a:t>
            </a:r>
            <a:endParaRPr lang="en-US" altLang="ko-KR" sz="2000" dirty="0">
              <a:latin typeface="맑은 고딕" charset="0"/>
              <a:ea typeface="맑은 고딕" charset="0"/>
            </a:endParaRPr>
          </a:p>
          <a:p>
            <a:pPr lvl="1" defTabSz="508000"/>
            <a:endParaRPr lang="ko-KR" altLang="en-US" sz="2000" dirty="0">
              <a:latin typeface="맑은 고딕" charset="0"/>
              <a:ea typeface="맑은 고딕" charset="0"/>
            </a:endParaRPr>
          </a:p>
          <a:p>
            <a:pPr lvl="1" defTabSz="508000"/>
            <a:endParaRPr lang="ko-KR" altLang="en-US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endParaRPr lang="ko-KR" altLang="en-US" sz="1800" b="0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endParaRPr lang="ko-KR" altLang="en-US" sz="1800" dirty="0">
              <a:latin typeface="맑은 고딕" charset="0"/>
              <a:ea typeface="맑은 고딕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85349F4-1E5B-4C37-BD42-2F12698B4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721" y="2805952"/>
            <a:ext cx="5764253" cy="304110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C1CD469-5AED-4B63-ABBE-CDCF4199B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719" y="2809879"/>
            <a:ext cx="5764257" cy="303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472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" y="471170"/>
            <a:ext cx="12193270" cy="6087745"/>
          </a:xfrm>
          <a:prstGeom prst="rect">
            <a:avLst/>
          </a:prstGeom>
        </p:spPr>
      </p:pic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10" y="106045"/>
            <a:ext cx="8877300" cy="36576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defTabSz="508000"/>
            <a:r>
              <a:rPr lang="en-US" altLang="ko-KR" dirty="0">
                <a:latin typeface="맑은 고딕" charset="0"/>
                <a:ea typeface="맑은 고딕" charset="0"/>
              </a:rPr>
              <a:t>3. Analysis and Results</a:t>
            </a:r>
            <a:endParaRPr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185"/>
            <a:ext cx="2743835" cy="29654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13</a:t>
            </a:fld>
            <a:endParaRPr kumimoji="1"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471170"/>
            <a:ext cx="12193270" cy="6087745"/>
          </a:xfrm>
          <a:prstGeom prst="rect">
            <a:avLst/>
          </a:prstGeom>
          <a:solidFill>
            <a:schemeClr val="tx1">
              <a:lumMod val="75000"/>
              <a:lumOff val="2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 txBox="1">
            <a:spLocks/>
          </p:cNvSpPr>
          <p:nvPr/>
        </p:nvSpPr>
        <p:spPr>
          <a:xfrm>
            <a:off x="90170" y="2782570"/>
            <a:ext cx="11555095" cy="64008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>
            <a:lvl1pPr marL="0" indent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defTabSz="508000">
              <a:buFontTx/>
              <a:buNone/>
            </a:pPr>
            <a:r>
              <a:rPr lang="it-IT" altLang="ko-KR" sz="4000" dirty="0">
                <a:solidFill>
                  <a:schemeClr val="bg1"/>
                </a:solidFill>
              </a:rPr>
              <a:t>3. </a:t>
            </a:r>
            <a:r>
              <a:rPr lang="en-US" altLang="ko-KR" sz="4000" dirty="0">
                <a:solidFill>
                  <a:schemeClr val="bg1"/>
                </a:solidFill>
              </a:rPr>
              <a:t>Analysis and Results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 txBox="1">
            <a:spLocks/>
          </p:cNvSpPr>
          <p:nvPr/>
        </p:nvSpPr>
        <p:spPr>
          <a:xfrm>
            <a:off x="748665" y="3387725"/>
            <a:ext cx="11555095" cy="64008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0" indent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>
                <a:solidFill>
                  <a:schemeClr val="bg1"/>
                </a:solidFill>
              </a:rPr>
              <a:t>Performance comparison and analysis of Linux block I/O schedulers on SSD</a:t>
            </a:r>
            <a:endParaRPr lang="it-IT" altLang="ko-K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439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/>
          <p:cNvSpPr txBox="1">
            <a:spLocks noGrp="1"/>
          </p:cNvSpPr>
          <p:nvPr>
            <p:ph type="title"/>
          </p:nvPr>
        </p:nvSpPr>
        <p:spPr>
          <a:xfrm>
            <a:off x="105410" y="106045"/>
            <a:ext cx="8877935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en-US" altLang="ko-KR" dirty="0">
                <a:latin typeface="맑은 고딕" charset="0"/>
                <a:ea typeface="맑은 고딕" charset="0"/>
              </a:rPr>
              <a:t>3. Analysis and Results</a:t>
            </a:r>
            <a:endParaRPr lang="ko-KR" altLang="en-US" sz="2000" b="1" dirty="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4470" cy="29718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14</a:t>
            </a:fld>
            <a:endParaRPr lang="ko-KR" altLang="en-US" sz="10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8" name="텍스트 상자 17"/>
          <p:cNvSpPr txBox="1">
            <a:spLocks/>
          </p:cNvSpPr>
          <p:nvPr/>
        </p:nvSpPr>
        <p:spPr>
          <a:xfrm>
            <a:off x="694690" y="838835"/>
            <a:ext cx="8004810" cy="332295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defTabSz="508000" hangingPunct="1"/>
            <a:endParaRPr lang="ko-KR" altLang="en-US" sz="1800" b="1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r>
              <a:rPr lang="en-US" altLang="ko-KR" sz="1800" b="1" dirty="0">
                <a:latin typeface="맑은 고딕" charset="0"/>
                <a:ea typeface="맑은 고딕" charset="0"/>
              </a:rPr>
              <a:t>Benchmark setup</a:t>
            </a:r>
          </a:p>
          <a:p>
            <a:pPr marL="0" indent="0" defTabSz="508000" hangingPunct="1"/>
            <a:endParaRPr lang="ko-KR" altLang="en-US" sz="1800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r>
              <a:rPr lang="en-US" dirty="0" err="1">
                <a:latin typeface="맑은 고딕" charset="0"/>
                <a:ea typeface="맑은 고딕" charset="0"/>
              </a:rPr>
              <a:t>ioZone</a:t>
            </a:r>
            <a:endParaRPr lang="en-US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endParaRPr lang="en-US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r>
              <a:rPr lang="en-US" dirty="0">
                <a:latin typeface="맑은 고딕" charset="0"/>
                <a:ea typeface="맑은 고딕" charset="0"/>
              </a:rPr>
              <a:t>64KB chunk</a:t>
            </a:r>
          </a:p>
          <a:p>
            <a:pPr marL="285750" indent="-285750" defTabSz="508000">
              <a:buFontTx/>
              <a:buChar char="-"/>
            </a:pPr>
            <a:endParaRPr lang="en-US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r>
              <a:rPr lang="en-US" dirty="0">
                <a:latin typeface="맑은 고딕" charset="0"/>
                <a:ea typeface="맑은 고딕" charset="0"/>
              </a:rPr>
              <a:t>64KB ~ 500MB file size</a:t>
            </a:r>
          </a:p>
          <a:p>
            <a:pPr marL="285750" indent="-285750" defTabSz="508000">
              <a:buFontTx/>
              <a:buChar char="-"/>
            </a:pPr>
            <a:endParaRPr lang="en-US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endParaRPr lang="en-US" dirty="0">
              <a:latin typeface="맑은 고딕" charset="0"/>
              <a:ea typeface="맑은 고딕" charset="0"/>
            </a:endParaRPr>
          </a:p>
          <a:p>
            <a:pPr defTabSz="508000"/>
            <a:r>
              <a:rPr lang="en-US" b="1" dirty="0">
                <a:latin typeface="맑은 고딕" charset="0"/>
                <a:ea typeface="맑은 고딕" charset="0"/>
              </a:rPr>
              <a:t>Platform</a:t>
            </a:r>
          </a:p>
          <a:p>
            <a:pPr defTabSz="508000"/>
            <a:endParaRPr lang="en-US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r>
              <a:rPr lang="en-US" altLang="ko-KR" dirty="0"/>
              <a:t>4 cores 1.90 GHz Intel i7 351U</a:t>
            </a:r>
            <a:endParaRPr lang="en-US" altLang="ko-KR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endParaRPr lang="en-US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r>
              <a:rPr lang="en-US" altLang="ko-KR" dirty="0"/>
              <a:t>4GB memory(256KB L2 cache, 4MB L3)</a:t>
            </a:r>
          </a:p>
          <a:p>
            <a:pPr marL="285750" indent="-285750" defTabSz="508000">
              <a:buFontTx/>
              <a:buChar char="-"/>
            </a:pPr>
            <a:endParaRPr lang="en-US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r>
              <a:rPr lang="es-ES" altLang="ko-KR" dirty="0"/>
              <a:t>a 240GB Sandisk U100 SATA 600</a:t>
            </a:r>
            <a:endParaRPr lang="en-US" altLang="ko-KR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endParaRPr lang="en-US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r>
              <a:rPr lang="en-US" altLang="ko-KR" dirty="0"/>
              <a:t>EXT4</a:t>
            </a:r>
            <a:endParaRPr lang="en-US" altLang="ko-KR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endParaRPr lang="en-US" dirty="0">
              <a:latin typeface="맑은 고딕" charset="0"/>
              <a:ea typeface="맑은 고딕" charset="0"/>
            </a:endParaRPr>
          </a:p>
          <a:p>
            <a:pPr marL="285750" indent="-285750" defTabSz="508000">
              <a:buFontTx/>
              <a:buChar char="-"/>
            </a:pPr>
            <a:endParaRPr lang="en-US" dirty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312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/>
          <p:cNvSpPr txBox="1">
            <a:spLocks noGrp="1"/>
          </p:cNvSpPr>
          <p:nvPr>
            <p:ph type="title"/>
          </p:nvPr>
        </p:nvSpPr>
        <p:spPr>
          <a:xfrm>
            <a:off x="105410" y="106045"/>
            <a:ext cx="8877935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defTabSz="508000"/>
            <a:r>
              <a:rPr lang="en-US" altLang="ko-KR" dirty="0">
                <a:latin typeface="맑은 고딕" charset="0"/>
                <a:ea typeface="맑은 고딕" charset="0"/>
              </a:rPr>
              <a:t>3. Analysis and Results</a:t>
            </a:r>
            <a:endParaRPr lang="ko-KR" altLang="en-US" sz="2000" b="1" dirty="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3835" cy="29654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15</a:t>
            </a:fld>
            <a:endParaRPr lang="ko-KR" altLang="en-US" sz="10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3" name="텍스트 상자 12"/>
          <p:cNvSpPr txBox="1">
            <a:spLocks/>
          </p:cNvSpPr>
          <p:nvPr/>
        </p:nvSpPr>
        <p:spPr>
          <a:xfrm>
            <a:off x="6979920" y="4208145"/>
            <a:ext cx="9852025" cy="133794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defTabSz="508000">
              <a:lnSpc>
                <a:spcPct val="150000"/>
              </a:lnSpc>
              <a:buFontTx/>
              <a:buNone/>
            </a:pPr>
            <a:endParaRPr lang="ko-KR" altLang="en-US" b="1"/>
          </a:p>
          <a:p>
            <a:pPr marL="0" indent="0" defTabSz="508000">
              <a:lnSpc>
                <a:spcPct val="150000"/>
              </a:lnSpc>
              <a:buFontTx/>
              <a:buNone/>
            </a:pPr>
            <a:endParaRPr lang="ko-KR" altLang="en-US" b="1"/>
          </a:p>
          <a:p>
            <a:pPr marL="0" indent="0" defTabSz="508000">
              <a:lnSpc>
                <a:spcPct val="150000"/>
              </a:lnSpc>
              <a:buFontTx/>
              <a:buNone/>
            </a:pPr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55877D7-9D74-4EF3-8335-B6382521B2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850"/>
          <a:stretch/>
        </p:blipFill>
        <p:spPr>
          <a:xfrm>
            <a:off x="428530" y="1607916"/>
            <a:ext cx="5382376" cy="322955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CE89B78-4279-42BB-B757-5204161731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028"/>
          <a:stretch/>
        </p:blipFill>
        <p:spPr>
          <a:xfrm>
            <a:off x="6232423" y="1518578"/>
            <a:ext cx="5367628" cy="340823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D20C721-4FCD-489D-8C99-06FF55BE886A}"/>
              </a:ext>
            </a:extLst>
          </p:cNvPr>
          <p:cNvSpPr txBox="1"/>
          <p:nvPr/>
        </p:nvSpPr>
        <p:spPr>
          <a:xfrm>
            <a:off x="2073721" y="4880752"/>
            <a:ext cx="20919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defTabSz="508000" hangingPunct="1"/>
            <a:r>
              <a:rPr lang="en-US" altLang="ko-KR" sz="1800" b="1" dirty="0">
                <a:latin typeface="맑은 고딕" charset="0"/>
                <a:ea typeface="맑은 고딕" charset="0"/>
              </a:rPr>
              <a:t>Write test results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F7BB5F-3F83-42D4-A385-40735292008D}"/>
              </a:ext>
            </a:extLst>
          </p:cNvPr>
          <p:cNvSpPr txBox="1"/>
          <p:nvPr/>
        </p:nvSpPr>
        <p:spPr>
          <a:xfrm>
            <a:off x="7794123" y="4926810"/>
            <a:ext cx="23784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defTabSz="508000" hangingPunct="1"/>
            <a:r>
              <a:rPr lang="en-US" altLang="ko-KR" sz="1800" b="1" dirty="0">
                <a:latin typeface="맑은 고딕" charset="0"/>
                <a:ea typeface="맑은 고딕" charset="0"/>
              </a:rPr>
              <a:t>Rewrite test results</a:t>
            </a:r>
          </a:p>
        </p:txBody>
      </p:sp>
    </p:spTree>
    <p:extLst>
      <p:ext uri="{BB962C8B-B14F-4D97-AF65-F5344CB8AC3E}">
        <p14:creationId xmlns:p14="http://schemas.microsoft.com/office/powerpoint/2010/main" val="1836545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/>
          <p:cNvSpPr txBox="1">
            <a:spLocks noGrp="1"/>
          </p:cNvSpPr>
          <p:nvPr>
            <p:ph type="title"/>
          </p:nvPr>
        </p:nvSpPr>
        <p:spPr>
          <a:xfrm>
            <a:off x="105410" y="106045"/>
            <a:ext cx="8877935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defTabSz="508000"/>
            <a:r>
              <a:rPr lang="en-US" altLang="ko-KR" dirty="0">
                <a:latin typeface="맑은 고딕" charset="0"/>
                <a:ea typeface="맑은 고딕" charset="0"/>
              </a:rPr>
              <a:t>3. Analysis and Results</a:t>
            </a:r>
            <a:endParaRPr lang="ko-KR" altLang="en-US" sz="2000" b="1" dirty="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3835" cy="29654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16</a:t>
            </a:fld>
            <a:endParaRPr lang="ko-KR" altLang="en-US" sz="10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3" name="텍스트 상자 12"/>
          <p:cNvSpPr txBox="1">
            <a:spLocks/>
          </p:cNvSpPr>
          <p:nvPr/>
        </p:nvSpPr>
        <p:spPr>
          <a:xfrm>
            <a:off x="6979920" y="4208145"/>
            <a:ext cx="9852025" cy="133794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defTabSz="508000">
              <a:lnSpc>
                <a:spcPct val="150000"/>
              </a:lnSpc>
              <a:buFontTx/>
              <a:buNone/>
            </a:pPr>
            <a:endParaRPr lang="ko-KR" altLang="en-US" b="1"/>
          </a:p>
          <a:p>
            <a:pPr marL="0" indent="0" defTabSz="508000">
              <a:lnSpc>
                <a:spcPct val="150000"/>
              </a:lnSpc>
              <a:buFontTx/>
              <a:buNone/>
            </a:pPr>
            <a:endParaRPr lang="ko-KR" altLang="en-US" b="1"/>
          </a:p>
          <a:p>
            <a:pPr marL="0" indent="0" defTabSz="508000">
              <a:lnSpc>
                <a:spcPct val="150000"/>
              </a:lnSpc>
              <a:buFontTx/>
              <a:buNone/>
            </a:pPr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55877D7-9D74-4EF3-8335-B6382521B2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850"/>
          <a:stretch/>
        </p:blipFill>
        <p:spPr>
          <a:xfrm>
            <a:off x="428530" y="1607916"/>
            <a:ext cx="5382376" cy="322955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CE89B78-4279-42BB-B757-5204161731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028"/>
          <a:stretch/>
        </p:blipFill>
        <p:spPr>
          <a:xfrm>
            <a:off x="6232423" y="1518578"/>
            <a:ext cx="5367628" cy="340823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52491C7-6FFC-4488-B8BA-2ECBA9B5E67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8387"/>
          <a:stretch/>
        </p:blipFill>
        <p:spPr>
          <a:xfrm>
            <a:off x="379889" y="1607917"/>
            <a:ext cx="5431017" cy="333759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D7484F5-A0CB-464A-8734-C4D693F07B7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7517"/>
          <a:stretch/>
        </p:blipFill>
        <p:spPr>
          <a:xfrm>
            <a:off x="6232423" y="1622664"/>
            <a:ext cx="5367628" cy="332284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997DB8C-F2C0-4109-95AC-57D5B14DFEAE}"/>
              </a:ext>
            </a:extLst>
          </p:cNvPr>
          <p:cNvSpPr txBox="1"/>
          <p:nvPr/>
        </p:nvSpPr>
        <p:spPr>
          <a:xfrm>
            <a:off x="2073721" y="4946360"/>
            <a:ext cx="20919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defTabSz="508000" hangingPunct="1"/>
            <a:r>
              <a:rPr lang="en-US" altLang="ko-KR" sz="1800" b="1" dirty="0">
                <a:latin typeface="맑은 고딕" charset="0"/>
                <a:ea typeface="맑은 고딕" charset="0"/>
              </a:rPr>
              <a:t>Read test results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93D73F-9D95-416B-9322-CB06D0D93F1B}"/>
              </a:ext>
            </a:extLst>
          </p:cNvPr>
          <p:cNvSpPr txBox="1"/>
          <p:nvPr/>
        </p:nvSpPr>
        <p:spPr>
          <a:xfrm>
            <a:off x="8005518" y="4945510"/>
            <a:ext cx="23784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defTabSz="508000" hangingPunct="1"/>
            <a:r>
              <a:rPr lang="en-US" altLang="ko-KR" sz="1800" b="1" dirty="0">
                <a:latin typeface="맑은 고딕" charset="0"/>
                <a:ea typeface="맑은 고딕" charset="0"/>
              </a:rPr>
              <a:t>Reread test results</a:t>
            </a:r>
          </a:p>
        </p:txBody>
      </p:sp>
    </p:spTree>
    <p:extLst>
      <p:ext uri="{BB962C8B-B14F-4D97-AF65-F5344CB8AC3E}">
        <p14:creationId xmlns:p14="http://schemas.microsoft.com/office/powerpoint/2010/main" val="3692408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" y="471170"/>
            <a:ext cx="12176760" cy="6087745"/>
          </a:xfrm>
          <a:prstGeom prst="rect">
            <a:avLst/>
          </a:prstGeom>
        </p:spPr>
      </p:pic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10" y="106045"/>
            <a:ext cx="8877935" cy="366395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defTabSz="508000"/>
            <a:r>
              <a:rPr lang="en-US" altLang="ko-KR" dirty="0">
                <a:latin typeface="맑은 고딕" charset="0"/>
                <a:ea typeface="맑은 고딕" charset="0"/>
              </a:rPr>
              <a:t>4</a:t>
            </a:r>
            <a:r>
              <a:rPr lang="it-IT" altLang="ko-KR" dirty="0">
                <a:latin typeface="맑은 고딕" charset="0"/>
                <a:ea typeface="맑은 고딕" charset="0"/>
              </a:rPr>
              <a:t>. </a:t>
            </a:r>
            <a:r>
              <a:rPr lang="en-US" altLang="ko-KR" dirty="0">
                <a:latin typeface="맑은 고딕" charset="0"/>
                <a:ea typeface="맑은 고딕" charset="0"/>
              </a:rPr>
              <a:t>Conclusion</a:t>
            </a:r>
            <a:endParaRPr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185"/>
            <a:ext cx="2743835" cy="29654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17</a:t>
            </a:fld>
            <a:endParaRPr kumimoji="1"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-1270" y="481965"/>
            <a:ext cx="12193270" cy="6087745"/>
          </a:xfrm>
          <a:prstGeom prst="rect">
            <a:avLst/>
          </a:prstGeom>
          <a:solidFill>
            <a:schemeClr val="tx1">
              <a:lumMod val="75000"/>
              <a:lumOff val="2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 txBox="1">
            <a:spLocks/>
          </p:cNvSpPr>
          <p:nvPr/>
        </p:nvSpPr>
        <p:spPr>
          <a:xfrm>
            <a:off x="90170" y="2782570"/>
            <a:ext cx="11555095" cy="64008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>
            <a:lvl1pPr marL="0" indent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defTabSz="508000">
              <a:buFontTx/>
              <a:buNone/>
            </a:pPr>
            <a:r>
              <a:rPr lang="it-IT" altLang="ko-KR" sz="4000" dirty="0">
                <a:solidFill>
                  <a:schemeClr val="bg1"/>
                </a:solidFill>
              </a:rPr>
              <a:t>4. </a:t>
            </a:r>
            <a:r>
              <a:rPr lang="en-US" altLang="ko-KR" sz="4000" dirty="0">
                <a:solidFill>
                  <a:schemeClr val="bg1"/>
                </a:solidFill>
              </a:rPr>
              <a:t>Conclusion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 txBox="1">
            <a:spLocks/>
          </p:cNvSpPr>
          <p:nvPr/>
        </p:nvSpPr>
        <p:spPr>
          <a:xfrm>
            <a:off x="748665" y="3387725"/>
            <a:ext cx="11554460" cy="6394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>
                <a:solidFill>
                  <a:schemeClr val="bg1"/>
                </a:solidFill>
              </a:rPr>
              <a:t>Performance comparison and analysis of Linux block I/O schedulers on SSD</a:t>
            </a:r>
            <a:endParaRPr lang="it-IT" altLang="ko-K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3942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/>
          <p:cNvSpPr txBox="1">
            <a:spLocks noGrp="1"/>
          </p:cNvSpPr>
          <p:nvPr>
            <p:ph type="title"/>
          </p:nvPr>
        </p:nvSpPr>
        <p:spPr>
          <a:xfrm>
            <a:off x="105410" y="106045"/>
            <a:ext cx="8877300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defTabSz="508000"/>
            <a:r>
              <a:rPr lang="en-US" altLang="ko-KR" dirty="0">
                <a:latin typeface="맑은 고딕" charset="0"/>
                <a:ea typeface="맑은 고딕" charset="0"/>
              </a:rPr>
              <a:t>4</a:t>
            </a:r>
            <a:r>
              <a:rPr lang="it-IT" altLang="ko-KR" dirty="0">
                <a:latin typeface="맑은 고딕" charset="0"/>
                <a:ea typeface="맑은 고딕" charset="0"/>
              </a:rPr>
              <a:t>. </a:t>
            </a:r>
            <a:r>
              <a:rPr lang="en-US" altLang="ko-KR" dirty="0">
                <a:latin typeface="맑은 고딕" charset="0"/>
                <a:ea typeface="맑은 고딕" charset="0"/>
              </a:rPr>
              <a:t>Conclusion</a:t>
            </a:r>
            <a:endParaRPr lang="ko-KR" altLang="en-US" sz="2000" b="1" dirty="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3835" cy="29654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18</a:t>
            </a:fld>
            <a:endParaRPr lang="ko-KR" altLang="en-US" sz="10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" name="도형 10"/>
          <p:cNvSpPr>
            <a:spLocks/>
          </p:cNvSpPr>
          <p:nvPr/>
        </p:nvSpPr>
        <p:spPr>
          <a:xfrm>
            <a:off x="1447165" y="2037080"/>
            <a:ext cx="2454910" cy="462280"/>
          </a:xfrm>
          <a:prstGeom prst="rect">
            <a:avLst/>
          </a:prstGeom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508000">
              <a:buFontTx/>
              <a:buNone/>
            </a:pPr>
            <a:r>
              <a:rPr lang="en-US" altLang="ko-KR" sz="2400" b="1">
                <a:solidFill>
                  <a:schemeClr val="bg1"/>
                </a:solidFill>
              </a:rPr>
              <a:t>Google Finance</a:t>
            </a:r>
            <a:endParaRPr lang="ko-KR" altLang="en-US" sz="2400" b="1">
              <a:solidFill>
                <a:schemeClr val="bg1"/>
              </a:solidFill>
            </a:endParaRPr>
          </a:p>
        </p:txBody>
      </p:sp>
      <p:sp>
        <p:nvSpPr>
          <p:cNvPr id="13" name="텍스트 상자 12"/>
          <p:cNvSpPr txBox="1">
            <a:spLocks/>
          </p:cNvSpPr>
          <p:nvPr/>
        </p:nvSpPr>
        <p:spPr>
          <a:xfrm>
            <a:off x="415290" y="825500"/>
            <a:ext cx="9851390" cy="3131948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defTabSz="508000">
              <a:lnSpc>
                <a:spcPct val="150000"/>
              </a:lnSpc>
            </a:pPr>
            <a:r>
              <a:rPr lang="en-US" altLang="ko-KR" b="1" dirty="0"/>
              <a:t>Conclusion</a:t>
            </a:r>
          </a:p>
          <a:p>
            <a:pPr lvl="1" defTabSz="508000">
              <a:lnSpc>
                <a:spcPct val="150000"/>
              </a:lnSpc>
            </a:pPr>
            <a:r>
              <a:rPr lang="en-US" altLang="ko-KR" sz="1400" b="1" dirty="0"/>
              <a:t>CFQ </a:t>
            </a:r>
            <a:r>
              <a:rPr lang="ko-KR" altLang="en-US" sz="1400" b="1" dirty="0"/>
              <a:t>스케줄러는 균형 잡힌 </a:t>
            </a:r>
            <a:r>
              <a:rPr lang="en-US" altLang="ko-KR" sz="1400" b="1" dirty="0"/>
              <a:t>I/O </a:t>
            </a:r>
            <a:r>
              <a:rPr lang="ko-KR" altLang="en-US" sz="1400" b="1" dirty="0"/>
              <a:t>액세스가 필요하고 프로세스 우선 순위가 필요하지 않은 시스템에 적합</a:t>
            </a:r>
            <a:endParaRPr lang="en-US" altLang="ko-KR" sz="1400" b="1" dirty="0"/>
          </a:p>
          <a:p>
            <a:pPr lvl="1" defTabSz="508000">
              <a:lnSpc>
                <a:spcPct val="150000"/>
              </a:lnSpc>
            </a:pPr>
            <a:endParaRPr lang="en-US" altLang="ko-KR" sz="1400" b="1" dirty="0"/>
          </a:p>
          <a:p>
            <a:pPr lvl="1" defTabSz="508000">
              <a:lnSpc>
                <a:spcPct val="150000"/>
              </a:lnSpc>
            </a:pPr>
            <a:r>
              <a:rPr lang="en-US" altLang="ko-KR" sz="1400" b="1" dirty="0"/>
              <a:t>Deadline </a:t>
            </a:r>
            <a:r>
              <a:rPr lang="ko-KR" altLang="en-US" sz="1400" b="1" dirty="0"/>
              <a:t>스케줄러는 읽기 집약적 인 작업에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적합</a:t>
            </a:r>
            <a:endParaRPr lang="en-US" altLang="ko-KR" sz="1400" b="1" dirty="0"/>
          </a:p>
          <a:p>
            <a:pPr lvl="1" defTabSz="508000">
              <a:lnSpc>
                <a:spcPct val="150000"/>
              </a:lnSpc>
            </a:pPr>
            <a:endParaRPr lang="en-US" altLang="ko-KR" sz="1400" b="1" dirty="0"/>
          </a:p>
          <a:p>
            <a:pPr lvl="1" defTabSz="508000">
              <a:lnSpc>
                <a:spcPct val="150000"/>
              </a:lnSpc>
            </a:pPr>
            <a:r>
              <a:rPr lang="en-US" altLang="ko-KR" sz="1400" b="1" dirty="0" err="1"/>
              <a:t>Noop</a:t>
            </a:r>
            <a:r>
              <a:rPr lang="ko-KR" altLang="en-US" sz="1400" b="1" dirty="0"/>
              <a:t>은 클라우드 시스템에 적합</a:t>
            </a:r>
            <a:endParaRPr lang="en-US" altLang="ko-KR" sz="1400" b="1" dirty="0"/>
          </a:p>
          <a:p>
            <a:pPr lvl="1" defTabSz="508000">
              <a:lnSpc>
                <a:spcPct val="150000"/>
              </a:lnSpc>
            </a:pPr>
            <a:endParaRPr lang="en-US" altLang="ko-KR" sz="1400" b="1" dirty="0"/>
          </a:p>
          <a:p>
            <a:pPr lvl="1" defTabSz="508000">
              <a:lnSpc>
                <a:spcPct val="150000"/>
              </a:lnSpc>
            </a:pPr>
            <a:r>
              <a:rPr lang="en-US" altLang="ko-KR" sz="1400" b="1" dirty="0"/>
              <a:t>BFQ</a:t>
            </a:r>
            <a:r>
              <a:rPr lang="ko-KR" altLang="en-US" sz="1400" b="1" dirty="0"/>
              <a:t>는 대화형 시스템에 적합</a:t>
            </a:r>
          </a:p>
          <a:p>
            <a:pPr marL="0" indent="0" defTabSz="508000">
              <a:lnSpc>
                <a:spcPct val="150000"/>
              </a:lnSpc>
              <a:buFontTx/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3375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305"/>
            <a:ext cx="5938520" cy="972820"/>
          </a:xfrm>
        </p:spPr>
        <p:txBody>
          <a:bodyPr/>
          <a:lstStyle/>
          <a:p>
            <a:r>
              <a:rPr kumimoji="1" lang="en-US" altLang="ko-KR" dirty="0"/>
              <a:t>2021. 01. 12</a:t>
            </a:r>
          </a:p>
          <a:p>
            <a:r>
              <a:rPr kumimoji="1" lang="en-US" altLang="ko-KR" dirty="0"/>
              <a:t>Presentation by Lee, </a:t>
            </a:r>
            <a:r>
              <a:rPr kumimoji="1" lang="en-US" altLang="ko-KR" dirty="0" err="1"/>
              <a:t>Sounghyoun</a:t>
            </a:r>
            <a:endParaRPr kumimoji="1" lang="en-US" altLang="ko-KR" dirty="0"/>
          </a:p>
          <a:p>
            <a:r>
              <a:rPr kumimoji="1" lang="en-US" altLang="ko-KR" dirty="0"/>
              <a:t>leesh812@dankook.ac.kr</a:t>
            </a:r>
            <a:endParaRPr kumimoji="1"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3292B08-0AD8-4F87-B3F6-69DE22FD1F91}"/>
              </a:ext>
            </a:extLst>
          </p:cNvPr>
          <p:cNvSpPr txBox="1">
            <a:spLocks/>
          </p:cNvSpPr>
          <p:nvPr/>
        </p:nvSpPr>
        <p:spPr>
          <a:xfrm>
            <a:off x="4241800" y="3924935"/>
            <a:ext cx="3707765" cy="6394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dirty="0"/>
              <a:t>Thank you!</a:t>
            </a:r>
            <a:endParaRPr kumimoji="1" lang="ko-KR" altLang="en-US" sz="3600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F7E8C3DC-1A90-4D5D-AF88-7A0F52C2A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805" y="2783840"/>
            <a:ext cx="11555095" cy="640080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defTabSz="508000">
              <a:buFontTx/>
              <a:buNone/>
            </a:pPr>
            <a:r>
              <a:rPr lang="en-US" altLang="ko-KR" sz="2400" dirty="0"/>
              <a:t>Performance comparison and analysis of Linux block I/O schedulers on SSD</a:t>
            </a:r>
            <a:endParaRPr lang="ko-KR" altLang="en-US" sz="2400" dirty="0"/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2A4EB809-18AD-4959-9A79-278C2F762695}"/>
              </a:ext>
            </a:extLst>
          </p:cNvPr>
          <p:cNvSpPr txBox="1">
            <a:spLocks/>
          </p:cNvSpPr>
          <p:nvPr/>
        </p:nvSpPr>
        <p:spPr>
          <a:xfrm>
            <a:off x="111125" y="3194685"/>
            <a:ext cx="6751320" cy="39814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>
            <a:lvl1pPr marL="0" indent="0" algn="r" defTabSz="91440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508000">
              <a:buFontTx/>
              <a:buNone/>
            </a:pPr>
            <a:r>
              <a:rPr lang="en-US" altLang="ko-KR" dirty="0" err="1">
                <a:solidFill>
                  <a:schemeClr val="bg1"/>
                </a:solidFill>
              </a:rPr>
              <a:t>Yunus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Ozen</a:t>
            </a:r>
            <a:r>
              <a:rPr lang="en-US" altLang="ko-KR" dirty="0">
                <a:solidFill>
                  <a:schemeClr val="bg1"/>
                </a:solidFill>
              </a:rPr>
              <a:t>, Abdullah Yildirim</a:t>
            </a:r>
            <a:r>
              <a:rPr lang="ko-KR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289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2FE9B9C-BDDC-1E43-B29E-4A00D478A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835" cy="365760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</a:t>
            </a:fld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2DD63C-DA25-764F-9C33-B39580A377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48830" y="1359535"/>
            <a:ext cx="4509135" cy="4450715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defTabSz="508000">
              <a:lnSpc>
                <a:spcPct val="150000"/>
              </a:lnSpc>
              <a:buFont typeface="+mj-lt"/>
              <a:buAutoNum type="arabicPeriod"/>
            </a:pPr>
            <a:r>
              <a:rPr lang="en-US" altLang="ko-KR" b="1" dirty="0"/>
              <a:t>Introduction</a:t>
            </a:r>
            <a:endParaRPr lang="ko-KR" altLang="en-US" b="1" dirty="0"/>
          </a:p>
          <a:p>
            <a:pPr marL="342900" indent="-342900" defTabSz="508000">
              <a:lnSpc>
                <a:spcPct val="150000"/>
              </a:lnSpc>
              <a:buFont typeface="+mj-lt"/>
              <a:buAutoNum type="arabicPeriod"/>
            </a:pPr>
            <a:r>
              <a:rPr lang="en-US" altLang="ko-KR" b="1" dirty="0"/>
              <a:t>Scheduler</a:t>
            </a:r>
            <a:endParaRPr lang="ko-KR" altLang="en-US" b="1" dirty="0"/>
          </a:p>
          <a:p>
            <a:pPr marL="342900" indent="-342900" defTabSz="508000">
              <a:lnSpc>
                <a:spcPct val="150000"/>
              </a:lnSpc>
              <a:buFont typeface="+mj-lt"/>
              <a:buAutoNum type="arabicPeriod"/>
            </a:pPr>
            <a:r>
              <a:rPr lang="en-US" altLang="ko-KR" b="1" dirty="0"/>
              <a:t>Analysis and Results</a:t>
            </a:r>
            <a:endParaRPr lang="ko-KR" altLang="en-US" b="1" dirty="0"/>
          </a:p>
          <a:p>
            <a:pPr marL="342900" indent="-342900" defTabSz="508000">
              <a:lnSpc>
                <a:spcPct val="150000"/>
              </a:lnSpc>
              <a:buFont typeface="+mj-lt"/>
              <a:buAutoNum type="arabicPeriod"/>
            </a:pPr>
            <a:r>
              <a:rPr lang="en-US" altLang="ko-KR" b="1" dirty="0"/>
              <a:t>Conclusion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956538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10" y="106045"/>
            <a:ext cx="8877300" cy="365760"/>
          </a:xfrm>
        </p:spPr>
        <p:txBody>
          <a:bodyPr>
            <a:normAutofit/>
          </a:bodyPr>
          <a:lstStyle/>
          <a:p>
            <a:r>
              <a:rPr kumimoji="1" lang="en-US" altLang="ko-KR" dirty="0"/>
              <a:t>1. Introduction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185"/>
            <a:ext cx="2743835" cy="29654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</a:t>
            </a:fld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A91FD4C-69F8-4F46-8991-5E72AC7F529D}"/>
              </a:ext>
            </a:extLst>
          </p:cNvPr>
          <p:cNvSpPr/>
          <p:nvPr/>
        </p:nvSpPr>
        <p:spPr>
          <a:xfrm>
            <a:off x="1447165" y="2037080"/>
            <a:ext cx="2454275" cy="4616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Google Finance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1170"/>
            <a:ext cx="12192000" cy="608901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-1270" y="471170"/>
            <a:ext cx="12193270" cy="6087745"/>
          </a:xfrm>
          <a:prstGeom prst="rect">
            <a:avLst/>
          </a:prstGeom>
          <a:solidFill>
            <a:schemeClr val="tx1">
              <a:lumMod val="75000"/>
              <a:lumOff val="2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 txBox="1">
            <a:spLocks/>
          </p:cNvSpPr>
          <p:nvPr/>
        </p:nvSpPr>
        <p:spPr>
          <a:xfrm>
            <a:off x="90805" y="2783840"/>
            <a:ext cx="11554460" cy="6394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altLang="ko-KR" sz="4000" dirty="0">
                <a:solidFill>
                  <a:schemeClr val="bg1"/>
                </a:solidFill>
              </a:rPr>
              <a:t>1. Introduction</a:t>
            </a: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 txBox="1">
            <a:spLocks/>
          </p:cNvSpPr>
          <p:nvPr/>
        </p:nvSpPr>
        <p:spPr>
          <a:xfrm>
            <a:off x="728980" y="3423285"/>
            <a:ext cx="11555095" cy="64008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0" indent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>
                <a:solidFill>
                  <a:schemeClr val="bg1"/>
                </a:solidFill>
              </a:rPr>
              <a:t>Performance comparison and analysis of Linux block I/O schedulers on SSD</a:t>
            </a:r>
            <a:endParaRPr lang="it-IT" altLang="ko-K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511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/>
          <p:cNvSpPr txBox="1">
            <a:spLocks noGrp="1"/>
          </p:cNvSpPr>
          <p:nvPr>
            <p:ph type="title"/>
          </p:nvPr>
        </p:nvSpPr>
        <p:spPr>
          <a:xfrm>
            <a:off x="105410" y="106045"/>
            <a:ext cx="8877935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en-US" altLang="ko-KR" sz="2000" b="1">
                <a:latin typeface="맑은 고딕" charset="0"/>
                <a:ea typeface="맑은 고딕" charset="0"/>
                <a:cs typeface="+mj-cs"/>
              </a:rPr>
              <a:t>1. Introduction</a:t>
            </a:r>
            <a:endParaRPr lang="ko-KR" altLang="en-US" sz="2000" b="1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4470" cy="29718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4</a:t>
            </a:fld>
            <a:endParaRPr lang="ko-KR" altLang="en-US" sz="1000" dirty="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" name="Rect 0"/>
          <p:cNvSpPr>
            <a:spLocks/>
          </p:cNvSpPr>
          <p:nvPr/>
        </p:nvSpPr>
        <p:spPr>
          <a:xfrm>
            <a:off x="1447165" y="2037080"/>
            <a:ext cx="2454910" cy="462280"/>
          </a:xfrm>
          <a:prstGeom prst="rect">
            <a:avLst/>
          </a:prstGeom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508000">
              <a:buFontTx/>
              <a:buNone/>
            </a:pPr>
            <a:r>
              <a:rPr lang="en-US" altLang="ko-KR" sz="2400" b="1">
                <a:solidFill>
                  <a:schemeClr val="bg1"/>
                </a:solidFill>
              </a:rPr>
              <a:t>Google Finance</a:t>
            </a:r>
            <a:endParaRPr lang="ko-KR" altLang="en-US" sz="2400" b="1">
              <a:solidFill>
                <a:schemeClr val="bg1"/>
              </a:solidFill>
            </a:endParaRPr>
          </a:p>
        </p:txBody>
      </p:sp>
      <p:pic>
        <p:nvPicPr>
          <p:cNvPr id="3" name="그림 2" descr="실내이(가) 표시된 사진&#10;&#10;자동 생성된 설명">
            <a:extLst>
              <a:ext uri="{FF2B5EF4-FFF2-40B4-BE49-F238E27FC236}">
                <a16:creationId xmlns:a16="http://schemas.microsoft.com/office/drawing/2014/main" id="{AA561B15-56CA-4BF5-91F9-E0B0F17C3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350" y="1447800"/>
            <a:ext cx="5362575" cy="511238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24DCF6E-73EC-40A3-8AD5-B6ACD8D89F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912" y="1447799"/>
            <a:ext cx="5356088" cy="3695701"/>
          </a:xfrm>
          <a:prstGeom prst="rect">
            <a:avLst/>
          </a:prstGeom>
        </p:spPr>
      </p:pic>
      <p:pic>
        <p:nvPicPr>
          <p:cNvPr id="9" name="그림 8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DA001242-ADB6-4FD4-A7FF-4A4E3652B5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21" t="15208" r="1805" b="15208"/>
          <a:stretch/>
        </p:blipFill>
        <p:spPr>
          <a:xfrm rot="21390126">
            <a:off x="7400603" y="2747961"/>
            <a:ext cx="1857375" cy="15716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7727457-D5A5-449B-A865-19844B66D6B7}"/>
              </a:ext>
            </a:extLst>
          </p:cNvPr>
          <p:cNvSpPr txBox="1"/>
          <p:nvPr/>
        </p:nvSpPr>
        <p:spPr>
          <a:xfrm>
            <a:off x="9304191" y="2809257"/>
            <a:ext cx="61055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/>
              <a:t>W</a:t>
            </a:r>
            <a:r>
              <a:rPr lang="ko-KR" altLang="en-US" sz="2000" b="1" dirty="0" err="1"/>
              <a:t>rit</a:t>
            </a:r>
            <a:r>
              <a:rPr lang="en-US" altLang="ko-KR" sz="2000" b="1" dirty="0" err="1"/>
              <a:t>ing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is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so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hard</a:t>
            </a:r>
            <a:r>
              <a:rPr lang="en-US" altLang="ko-KR" sz="2000" b="1" dirty="0"/>
              <a:t>!!</a:t>
            </a:r>
            <a:endParaRPr lang="ko-KR" altLang="en-US" sz="2000" b="1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0006085-A319-45DC-830A-3747E9D572A8}"/>
              </a:ext>
            </a:extLst>
          </p:cNvPr>
          <p:cNvSpPr/>
          <p:nvPr/>
        </p:nvSpPr>
        <p:spPr>
          <a:xfrm>
            <a:off x="7756359" y="3164553"/>
            <a:ext cx="202130" cy="23100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A899891D-952A-4C97-A2F5-7206955D70A9}"/>
              </a:ext>
            </a:extLst>
          </p:cNvPr>
          <p:cNvSpPr/>
          <p:nvPr/>
        </p:nvSpPr>
        <p:spPr>
          <a:xfrm>
            <a:off x="7837824" y="3280056"/>
            <a:ext cx="77001" cy="7133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87977785-BF07-40FF-A0F0-947DAF15E908}"/>
              </a:ext>
            </a:extLst>
          </p:cNvPr>
          <p:cNvSpPr/>
          <p:nvPr/>
        </p:nvSpPr>
        <p:spPr>
          <a:xfrm>
            <a:off x="8652176" y="3093566"/>
            <a:ext cx="202130" cy="23100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B53711A-6C2A-43E6-8EE6-4456A61C5EB6}"/>
              </a:ext>
            </a:extLst>
          </p:cNvPr>
          <p:cNvSpPr/>
          <p:nvPr/>
        </p:nvSpPr>
        <p:spPr>
          <a:xfrm>
            <a:off x="8699500" y="3208726"/>
            <a:ext cx="77001" cy="7133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10353D4-DB1C-4FD5-8DAC-5042F3FC47CC}"/>
              </a:ext>
            </a:extLst>
          </p:cNvPr>
          <p:cNvSpPr/>
          <p:nvPr/>
        </p:nvSpPr>
        <p:spPr>
          <a:xfrm rot="21378261">
            <a:off x="8234177" y="3781892"/>
            <a:ext cx="241028" cy="1504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697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/>
          <p:cNvSpPr txBox="1">
            <a:spLocks noGrp="1"/>
          </p:cNvSpPr>
          <p:nvPr>
            <p:ph type="title"/>
          </p:nvPr>
        </p:nvSpPr>
        <p:spPr>
          <a:xfrm>
            <a:off x="105410" y="106045"/>
            <a:ext cx="8877935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en-US" altLang="ko-KR" sz="2000" b="1">
                <a:latin typeface="맑은 고딕" charset="0"/>
                <a:ea typeface="맑은 고딕" charset="0"/>
                <a:cs typeface="+mj-cs"/>
              </a:rPr>
              <a:t>1. Introduction</a:t>
            </a:r>
            <a:endParaRPr lang="ko-KR" altLang="en-US" sz="2000" b="1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4470" cy="29718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5</a:t>
            </a:fld>
            <a:endParaRPr lang="ko-KR" altLang="en-US" sz="1000" dirty="0">
              <a:latin typeface="맑은 고딕" charset="0"/>
              <a:ea typeface="맑은 고딕" charset="0"/>
              <a:cs typeface="+mn-cs"/>
            </a:endParaRPr>
          </a:p>
        </p:txBody>
      </p:sp>
      <p:pic>
        <p:nvPicPr>
          <p:cNvPr id="4" name="그림 3" descr="텍스트, 스크린샷, 주차장, 측정기이(가) 표시된 사진&#10;&#10;자동 생성된 설명">
            <a:extLst>
              <a:ext uri="{FF2B5EF4-FFF2-40B4-BE49-F238E27FC236}">
                <a16:creationId xmlns:a16="http://schemas.microsoft.com/office/drawing/2014/main" id="{2C2963C0-3B00-4BA4-96E8-214F02C8CC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750" b="35695"/>
          <a:stretch/>
        </p:blipFill>
        <p:spPr>
          <a:xfrm>
            <a:off x="1113790" y="1409699"/>
            <a:ext cx="9497060" cy="442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25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/>
          <p:cNvSpPr txBox="1">
            <a:spLocks noGrp="1"/>
          </p:cNvSpPr>
          <p:nvPr>
            <p:ph type="title"/>
          </p:nvPr>
        </p:nvSpPr>
        <p:spPr>
          <a:xfrm>
            <a:off x="105410" y="106045"/>
            <a:ext cx="8877935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en-US" altLang="ko-KR" sz="2000" b="1">
                <a:latin typeface="맑은 고딕" charset="0"/>
                <a:ea typeface="맑은 고딕" charset="0"/>
                <a:cs typeface="+mj-cs"/>
              </a:rPr>
              <a:t>1. Introduction</a:t>
            </a:r>
            <a:endParaRPr lang="ko-KR" altLang="en-US" sz="2000" b="1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4470" cy="29718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6</a:t>
            </a:fld>
            <a:endParaRPr lang="ko-KR" altLang="en-US" sz="1000" dirty="0">
              <a:latin typeface="맑은 고딕" charset="0"/>
              <a:ea typeface="맑은 고딕" charset="0"/>
              <a:cs typeface="+mn-cs"/>
            </a:endParaRPr>
          </a:p>
        </p:txBody>
      </p:sp>
      <p:pic>
        <p:nvPicPr>
          <p:cNvPr id="4" name="그림 3" descr="텍스트, 스크린샷, 주차장, 측정기이(가) 표시된 사진&#10;&#10;자동 생성된 설명">
            <a:extLst>
              <a:ext uri="{FF2B5EF4-FFF2-40B4-BE49-F238E27FC236}">
                <a16:creationId xmlns:a16="http://schemas.microsoft.com/office/drawing/2014/main" id="{2C2963C0-3B00-4BA4-96E8-214F02C8CC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750" b="35695"/>
          <a:stretch/>
        </p:blipFill>
        <p:spPr>
          <a:xfrm>
            <a:off x="1094740" y="1447799"/>
            <a:ext cx="9497060" cy="44277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6B198F5-DB78-4796-A7B9-11A9529E797B}"/>
              </a:ext>
            </a:extLst>
          </p:cNvPr>
          <p:cNvSpPr txBox="1"/>
          <p:nvPr/>
        </p:nvSpPr>
        <p:spPr>
          <a:xfrm>
            <a:off x="997488" y="3784195"/>
            <a:ext cx="610552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FF0000"/>
                </a:solidFill>
              </a:rPr>
              <a:t>전체 처리량 개선 목표</a:t>
            </a:r>
            <a:endParaRPr lang="en-US" altLang="ko-KR" sz="2000" b="1" dirty="0">
              <a:solidFill>
                <a:srgbClr val="FF0000"/>
              </a:solidFill>
            </a:endParaRPr>
          </a:p>
          <a:p>
            <a:endParaRPr lang="en-US" altLang="ko-KR" sz="2000" b="1" dirty="0">
              <a:solidFill>
                <a:srgbClr val="FF0000"/>
              </a:solidFill>
            </a:endParaRPr>
          </a:p>
          <a:p>
            <a:r>
              <a:rPr lang="ko-KR" altLang="en-US" sz="1600" b="1" dirty="0">
                <a:solidFill>
                  <a:srgbClr val="FF0000"/>
                </a:solidFill>
              </a:rPr>
              <a:t>          </a:t>
            </a:r>
            <a:r>
              <a:rPr lang="en-US" altLang="ko-KR" sz="1600" b="1" dirty="0">
                <a:solidFill>
                  <a:srgbClr val="FF0000"/>
                </a:solidFill>
              </a:rPr>
              <a:t>- </a:t>
            </a:r>
            <a:r>
              <a:rPr lang="ko-KR" altLang="en-US" sz="1600" b="1" dirty="0">
                <a:solidFill>
                  <a:srgbClr val="FF0000"/>
                </a:solidFill>
              </a:rPr>
              <a:t>병합 및 정렬 수행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19AF7C34-1CE1-41B9-AED9-804ADBFF16CA}"/>
              </a:ext>
            </a:extLst>
          </p:cNvPr>
          <p:cNvSpPr/>
          <p:nvPr/>
        </p:nvSpPr>
        <p:spPr>
          <a:xfrm rot="10800000">
            <a:off x="3810952" y="3796550"/>
            <a:ext cx="733425" cy="371475"/>
          </a:xfrm>
          <a:prstGeom prst="rightArrow">
            <a:avLst/>
          </a:prstGeom>
          <a:solidFill>
            <a:srgbClr val="FE0000"/>
          </a:solidFill>
          <a:ln>
            <a:solidFill>
              <a:srgbClr val="FD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33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10" y="106045"/>
            <a:ext cx="8877300" cy="36576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en-US" altLang="ko-KR" dirty="0"/>
              <a:t>2. Scheduler</a:t>
            </a:r>
            <a:endParaRPr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185"/>
            <a:ext cx="2743835" cy="296545"/>
          </a:xfrm>
        </p:spPr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7</a:t>
            </a:fld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A91FD4C-69F8-4F46-8991-5E72AC7F529D}"/>
              </a:ext>
            </a:extLst>
          </p:cNvPr>
          <p:cNvSpPr/>
          <p:nvPr/>
        </p:nvSpPr>
        <p:spPr>
          <a:xfrm>
            <a:off x="1447165" y="2037080"/>
            <a:ext cx="2454275" cy="4616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Google Finance</a:t>
            </a: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 txBox="1">
            <a:spLocks/>
          </p:cNvSpPr>
          <p:nvPr/>
        </p:nvSpPr>
        <p:spPr>
          <a:xfrm>
            <a:off x="90805" y="2783840"/>
            <a:ext cx="11554460" cy="6394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altLang="ko-KR" sz="4000" dirty="0">
                <a:solidFill>
                  <a:schemeClr val="bg1"/>
                </a:solidFill>
              </a:rPr>
              <a:t>1. Introduction</a:t>
            </a: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 txBox="1">
            <a:spLocks/>
          </p:cNvSpPr>
          <p:nvPr/>
        </p:nvSpPr>
        <p:spPr>
          <a:xfrm>
            <a:off x="749300" y="3427095"/>
            <a:ext cx="11554460" cy="6394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altLang="ko-KR" sz="1200" dirty="0">
                <a:solidFill>
                  <a:schemeClr val="bg1"/>
                </a:solidFill>
              </a:rPr>
              <a:t>Linux Block IO: Introducing Multi-queue SSD Access on Multi-core Systems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2440"/>
            <a:ext cx="12192000" cy="608774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-1270" y="471170"/>
            <a:ext cx="12193270" cy="6087745"/>
          </a:xfrm>
          <a:prstGeom prst="rect">
            <a:avLst/>
          </a:prstGeom>
          <a:solidFill>
            <a:schemeClr val="tx1">
              <a:lumMod val="75000"/>
              <a:lumOff val="2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 txBox="1">
            <a:spLocks/>
          </p:cNvSpPr>
          <p:nvPr/>
        </p:nvSpPr>
        <p:spPr>
          <a:xfrm>
            <a:off x="90170" y="2782570"/>
            <a:ext cx="11555730" cy="64071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>
            <a:lvl1pPr marL="0" indent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defTabSz="508000">
              <a:buFontTx/>
              <a:buNone/>
            </a:pPr>
            <a:r>
              <a:rPr lang="it-IT" altLang="ko-KR" sz="4000" dirty="0">
                <a:solidFill>
                  <a:schemeClr val="bg1"/>
                </a:solidFill>
              </a:rPr>
              <a:t>2. Scheduler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 txBox="1">
            <a:spLocks/>
          </p:cNvSpPr>
          <p:nvPr/>
        </p:nvSpPr>
        <p:spPr>
          <a:xfrm>
            <a:off x="748665" y="3386455"/>
            <a:ext cx="11555095" cy="64008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0" indent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>
                <a:solidFill>
                  <a:schemeClr val="bg1"/>
                </a:solidFill>
              </a:rPr>
              <a:t>Performance comparison and analysis of Linux block I/O schedulers on SSD</a:t>
            </a:r>
            <a:endParaRPr lang="it-IT" altLang="ko-K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938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4470" cy="29718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8</a:t>
            </a:fld>
            <a:endParaRPr lang="ko-KR" altLang="en-US" sz="10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8" name="제목 14">
            <a:extLst>
              <a:ext uri="{FF2B5EF4-FFF2-40B4-BE49-F238E27FC236}">
                <a16:creationId xmlns:a16="http://schemas.microsoft.com/office/drawing/2014/main" id="{350F076C-463E-4342-9BFE-E2CCB3D7F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" y="106363"/>
            <a:ext cx="8877300" cy="365125"/>
          </a:xfrm>
        </p:spPr>
        <p:txBody>
          <a:bodyPr vert="horz" wrap="square" lIns="91440" tIns="45720" rIns="91440" bIns="45720" numCol="1" anchor="ctr">
            <a:normAutofit fontScale="90000"/>
          </a:bodyPr>
          <a:lstStyle/>
          <a:p>
            <a:pPr marL="0" indent="0" defTabSz="508000">
              <a:buFontTx/>
              <a:buNone/>
            </a:pPr>
            <a:r>
              <a:rPr lang="en-US" altLang="ko-KR" dirty="0"/>
              <a:t>2. Scheduler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B8A577-D6F2-477B-9F72-CC439695AE70}"/>
              </a:ext>
            </a:extLst>
          </p:cNvPr>
          <p:cNvSpPr/>
          <p:nvPr/>
        </p:nvSpPr>
        <p:spPr>
          <a:xfrm>
            <a:off x="898732" y="1363825"/>
            <a:ext cx="3954133" cy="958071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</a:rPr>
              <a:t>Deadline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628A1C-6BCA-43BC-B1A9-06DE94F38CE5}"/>
              </a:ext>
            </a:extLst>
          </p:cNvPr>
          <p:cNvSpPr/>
          <p:nvPr/>
        </p:nvSpPr>
        <p:spPr>
          <a:xfrm>
            <a:off x="898732" y="2527956"/>
            <a:ext cx="3954133" cy="958071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</a:rPr>
              <a:t>CFQ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9EBE649-724A-4595-B37D-B66C4A2E00EE}"/>
              </a:ext>
            </a:extLst>
          </p:cNvPr>
          <p:cNvSpPr/>
          <p:nvPr/>
        </p:nvSpPr>
        <p:spPr>
          <a:xfrm>
            <a:off x="898731" y="3692087"/>
            <a:ext cx="3954133" cy="958071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</a:rPr>
              <a:t>NOOP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7FA768-4CE5-4F06-A63D-0B25B745B0C2}"/>
              </a:ext>
            </a:extLst>
          </p:cNvPr>
          <p:cNvSpPr/>
          <p:nvPr/>
        </p:nvSpPr>
        <p:spPr>
          <a:xfrm>
            <a:off x="898730" y="4856218"/>
            <a:ext cx="3954133" cy="958071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</a:rPr>
              <a:t>BFQ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937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슬라이드 번호 개체 틀 15"/>
          <p:cNvSpPr txBox="1">
            <a:spLocks noGrp="1"/>
          </p:cNvSpPr>
          <p:nvPr>
            <p:ph type="sldNum" idx="12"/>
          </p:nvPr>
        </p:nvSpPr>
        <p:spPr>
          <a:xfrm>
            <a:off x="9448800" y="6560185"/>
            <a:ext cx="2744470" cy="29718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defTabSz="50800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9</a:t>
            </a:fld>
            <a:endParaRPr lang="ko-KR" altLang="en-US" sz="1000" dirty="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8" name="제목 14">
            <a:extLst>
              <a:ext uri="{FF2B5EF4-FFF2-40B4-BE49-F238E27FC236}">
                <a16:creationId xmlns:a16="http://schemas.microsoft.com/office/drawing/2014/main" id="{350F076C-463E-4342-9BFE-E2CCB3D7F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" y="106363"/>
            <a:ext cx="8877300" cy="365125"/>
          </a:xfrm>
        </p:spPr>
        <p:txBody>
          <a:bodyPr vert="horz" wrap="square" lIns="91440" tIns="45720" rIns="91440" bIns="45720" numCol="1" anchor="ctr">
            <a:normAutofit fontScale="90000"/>
          </a:bodyPr>
          <a:lstStyle/>
          <a:p>
            <a:pPr marL="0" indent="0" defTabSz="508000">
              <a:buFontTx/>
              <a:buNone/>
            </a:pPr>
            <a:r>
              <a:rPr lang="en-US" altLang="ko-KR" dirty="0"/>
              <a:t>2. Scheduler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B8A577-D6F2-477B-9F72-CC439695AE70}"/>
              </a:ext>
            </a:extLst>
          </p:cNvPr>
          <p:cNvSpPr/>
          <p:nvPr/>
        </p:nvSpPr>
        <p:spPr>
          <a:xfrm>
            <a:off x="898732" y="1363825"/>
            <a:ext cx="3954133" cy="958071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</a:rPr>
              <a:t>Deadline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628A1C-6BCA-43BC-B1A9-06DE94F38CE5}"/>
              </a:ext>
            </a:extLst>
          </p:cNvPr>
          <p:cNvSpPr/>
          <p:nvPr/>
        </p:nvSpPr>
        <p:spPr>
          <a:xfrm>
            <a:off x="898732" y="2527956"/>
            <a:ext cx="3954133" cy="958071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>
                    <a:alpha val="10000"/>
                  </a:schemeClr>
                </a:solidFill>
              </a:rPr>
              <a:t>CFQ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9EBE649-724A-4595-B37D-B66C4A2E00EE}"/>
              </a:ext>
            </a:extLst>
          </p:cNvPr>
          <p:cNvSpPr/>
          <p:nvPr/>
        </p:nvSpPr>
        <p:spPr>
          <a:xfrm>
            <a:off x="898731" y="3692087"/>
            <a:ext cx="3954133" cy="958071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>
                    <a:alpha val="10000"/>
                  </a:schemeClr>
                </a:solidFill>
              </a:rPr>
              <a:t>NOOP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7FA768-4CE5-4F06-A63D-0B25B745B0C2}"/>
              </a:ext>
            </a:extLst>
          </p:cNvPr>
          <p:cNvSpPr/>
          <p:nvPr/>
        </p:nvSpPr>
        <p:spPr>
          <a:xfrm>
            <a:off x="898730" y="4856218"/>
            <a:ext cx="3954133" cy="958071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>
                    <a:alpha val="10000"/>
                  </a:schemeClr>
                </a:solidFill>
              </a:rPr>
              <a:t>BFQ</a:t>
            </a:r>
            <a:endParaRPr lang="ko-KR" altLang="en-US" sz="4000" b="1" dirty="0">
              <a:solidFill>
                <a:schemeClr val="tx1">
                  <a:alpha val="10000"/>
                </a:schemeClr>
              </a:solidFill>
            </a:endParaRPr>
          </a:p>
        </p:txBody>
      </p:sp>
      <p:sp>
        <p:nvSpPr>
          <p:cNvPr id="20" name="Rect 0">
            <a:extLst>
              <a:ext uri="{FF2B5EF4-FFF2-40B4-BE49-F238E27FC236}">
                <a16:creationId xmlns:a16="http://schemas.microsoft.com/office/drawing/2014/main" id="{59083C99-B076-460F-A020-22E50F534C67}"/>
              </a:ext>
            </a:extLst>
          </p:cNvPr>
          <p:cNvSpPr txBox="1">
            <a:spLocks/>
          </p:cNvSpPr>
          <p:nvPr/>
        </p:nvSpPr>
        <p:spPr>
          <a:xfrm>
            <a:off x="5925723" y="1010942"/>
            <a:ext cx="5764253" cy="276923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defTabSz="508000" hangingPunct="1"/>
            <a:endParaRPr lang="ko-KR" altLang="en-US" sz="1800" b="1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r>
              <a:rPr lang="en-US" altLang="ko-KR" sz="2800" b="1" dirty="0">
                <a:latin typeface="맑은 고딕" charset="0"/>
                <a:ea typeface="맑은 고딕" charset="0"/>
              </a:rPr>
              <a:t>Deadline I/O schedular</a:t>
            </a:r>
          </a:p>
          <a:p>
            <a:pPr marL="0" indent="0" defTabSz="508000" hangingPunct="1"/>
            <a:endParaRPr lang="ko-KR" altLang="en-US" sz="1800" dirty="0">
              <a:latin typeface="맑은 고딕" charset="0"/>
              <a:ea typeface="맑은 고딕" charset="0"/>
            </a:endParaRPr>
          </a:p>
          <a:p>
            <a:pPr marL="742950" lvl="1" indent="-285750" defTabSz="5080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맑은 고딕" charset="0"/>
                <a:ea typeface="맑은 고딕" charset="0"/>
              </a:rPr>
              <a:t>I/O</a:t>
            </a:r>
            <a:r>
              <a:rPr lang="ko-KR" altLang="en-US" sz="2000" dirty="0">
                <a:latin typeface="맑은 고딕" charset="0"/>
                <a:ea typeface="맑은 고딕" charset="0"/>
              </a:rPr>
              <a:t>의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ko-KR" altLang="en-US" sz="2000" dirty="0">
                <a:latin typeface="맑은 고딕" charset="0"/>
                <a:ea typeface="맑은 고딕" charset="0"/>
              </a:rPr>
              <a:t>병합으로 인한 디스크 특정 부분의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ko-KR" altLang="en-US" sz="2000" dirty="0">
                <a:latin typeface="맑은 고딕" charset="0"/>
                <a:ea typeface="맑은 고딕" charset="0"/>
              </a:rPr>
              <a:t>기아 상태 해결</a:t>
            </a:r>
            <a:endParaRPr lang="en-US" altLang="ko-KR" sz="2000" dirty="0">
              <a:latin typeface="맑은 고딕" charset="0"/>
              <a:ea typeface="맑은 고딕" charset="0"/>
            </a:endParaRPr>
          </a:p>
          <a:p>
            <a:pPr lvl="1" defTabSz="508000"/>
            <a:endParaRPr lang="en-US" altLang="ko-KR" sz="2000" dirty="0">
              <a:latin typeface="맑은 고딕" charset="0"/>
              <a:ea typeface="맑은 고딕" charset="0"/>
            </a:endParaRPr>
          </a:p>
          <a:p>
            <a:pPr lvl="1" defTabSz="508000"/>
            <a:endParaRPr lang="ko-KR" altLang="en-US" sz="2000" dirty="0">
              <a:latin typeface="맑은 고딕" charset="0"/>
              <a:ea typeface="맑은 고딕" charset="0"/>
            </a:endParaRPr>
          </a:p>
          <a:p>
            <a:pPr lvl="1" defTabSz="508000"/>
            <a:endParaRPr lang="ko-KR" altLang="en-US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endParaRPr lang="ko-KR" altLang="en-US" sz="1800" b="0" dirty="0">
              <a:latin typeface="맑은 고딕" charset="0"/>
              <a:ea typeface="맑은 고딕" charset="0"/>
            </a:endParaRPr>
          </a:p>
          <a:p>
            <a:pPr marL="0" indent="0" defTabSz="508000" hangingPunct="1"/>
            <a:endParaRPr lang="ko-KR" altLang="en-US" sz="1800" dirty="0">
              <a:latin typeface="맑은 고딕" charset="0"/>
              <a:ea typeface="맑은 고딕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5B8F5F6-F5C9-497E-9655-6D2DDFF24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721" y="2805952"/>
            <a:ext cx="5764253" cy="304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881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</TotalTime>
  <Pages>30</Pages>
  <Words>433</Words>
  <Characters>0</Characters>
  <Application>Microsoft Office PowerPoint</Application>
  <DocSecurity>0</DocSecurity>
  <PresentationFormat>와이드스크린</PresentationFormat>
  <Lines>0</Lines>
  <Paragraphs>163</Paragraphs>
  <Slides>19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맑은 고딕</vt:lpstr>
      <vt:lpstr>Arial</vt:lpstr>
      <vt:lpstr>Tahoma</vt:lpstr>
      <vt:lpstr>Office 테마</vt:lpstr>
      <vt:lpstr>Performance comparison and analysis of Linux block I/O schedulers on SSD</vt:lpstr>
      <vt:lpstr>PowerPoint 프레젠테이션</vt:lpstr>
      <vt:lpstr>1. Introduction</vt:lpstr>
      <vt:lpstr>1. Introduction</vt:lpstr>
      <vt:lpstr>1. Introduction</vt:lpstr>
      <vt:lpstr>1. Introduction</vt:lpstr>
      <vt:lpstr>2. Scheduler</vt:lpstr>
      <vt:lpstr>2. Scheduler</vt:lpstr>
      <vt:lpstr>2. Scheduler</vt:lpstr>
      <vt:lpstr>2. Scheduler</vt:lpstr>
      <vt:lpstr>2. Scheduler</vt:lpstr>
      <vt:lpstr>2. Scheduler</vt:lpstr>
      <vt:lpstr>3. Analysis and Results</vt:lpstr>
      <vt:lpstr>3. Analysis and Results</vt:lpstr>
      <vt:lpstr>3. Analysis and Results</vt:lpstr>
      <vt:lpstr>3. Analysis and Results</vt:lpstr>
      <vt:lpstr>4. Conclusion</vt:lpstr>
      <vt:lpstr>4. Conclusion</vt:lpstr>
      <vt:lpstr>Performance comparison and analysis of Linux block I/O schedulers on SSD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F2FS : A New File System for Flash Storage</dc:title>
  <dc:creator>최건희</dc:creator>
  <cp:lastModifiedBy>이성현</cp:lastModifiedBy>
  <cp:revision>42</cp:revision>
  <dcterms:modified xsi:type="dcterms:W3CDTF">2021-01-11T10:47:44Z</dcterms:modified>
  <cp:version>9.101.23.39576</cp:version>
</cp:coreProperties>
</file>

<file path=docProps/thumbnail.jpeg>
</file>